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42"/>
    <p:sldId id="257" r:id="rId43"/>
    <p:sldId id="258" r:id="rId44"/>
    <p:sldId id="259" r:id="rId45"/>
    <p:sldId id="260" r:id="rId46"/>
    <p:sldId id="261" r:id="rId47"/>
    <p:sldId id="262" r:id="rId48"/>
    <p:sldId id="263" r:id="rId49"/>
    <p:sldId id="264" r:id="rId50"/>
    <p:sldId id="265" r:id="rId51"/>
    <p:sldId id="266" r:id="rId52"/>
    <p:sldId id="267" r:id="rId53"/>
    <p:sldId id="268" r:id="rId54"/>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Gulfs Display" charset="1" panose="00000500000000000000"/>
      <p:regular r:id="rId10"/>
    </p:embeddedFont>
    <p:embeddedFont>
      <p:font typeface="Gulfs Display Italics" charset="1" panose="00000500000000000000"/>
      <p:regular r:id="rId11"/>
    </p:embeddedFont>
    <p:embeddedFont>
      <p:font typeface="Calibri (MS)" charset="1" panose="020F0502020204030204"/>
      <p:regular r:id="rId12"/>
    </p:embeddedFont>
    <p:embeddedFont>
      <p:font typeface="Calibri (MS) Bold" charset="1" panose="020F0702030404030204"/>
      <p:regular r:id="rId13"/>
    </p:embeddedFont>
    <p:embeddedFont>
      <p:font typeface="Calibri (MS) Italics" charset="1" panose="020F05020202040A0204"/>
      <p:regular r:id="rId14"/>
    </p:embeddedFont>
    <p:embeddedFont>
      <p:font typeface="Calibri (MS) Bold Italics" charset="1" panose="020F07020304040A0204"/>
      <p:regular r:id="rId15"/>
    </p:embeddedFont>
    <p:embeddedFont>
      <p:font typeface="Calibri (MS) Light" charset="1" panose="020F0302020204030204"/>
      <p:regular r:id="rId16"/>
    </p:embeddedFont>
    <p:embeddedFont>
      <p:font typeface="Calibri (MS) Light Italics" charset="1" panose="020F0302020204030204"/>
      <p:regular r:id="rId17"/>
    </p:embeddedFont>
    <p:embeddedFont>
      <p:font typeface="Futura Display" charset="1" panose="020B0504050904050C04"/>
      <p:regular r:id="rId18"/>
    </p:embeddedFont>
    <p:embeddedFont>
      <p:font typeface="Playfair Display" charset="1" panose="00000000000000000000"/>
      <p:regular r:id="rId19"/>
    </p:embeddedFont>
    <p:embeddedFont>
      <p:font typeface="Playfair Display Bold" charset="1" panose="00000000000000000000"/>
      <p:regular r:id="rId20"/>
    </p:embeddedFont>
    <p:embeddedFont>
      <p:font typeface="Playfair Display Italics" charset="1" panose="00000000000000000000"/>
      <p:regular r:id="rId21"/>
    </p:embeddedFont>
    <p:embeddedFont>
      <p:font typeface="Playfair Display Bold Italics" charset="1" panose="00000000000000000000"/>
      <p:regular r:id="rId22"/>
    </p:embeddedFont>
    <p:embeddedFont>
      <p:font typeface="Playfair Display Medium" charset="1" panose="00000000000000000000"/>
      <p:regular r:id="rId23"/>
    </p:embeddedFont>
    <p:embeddedFont>
      <p:font typeface="Playfair Display Medium Italics" charset="1" panose="00000000000000000000"/>
      <p:regular r:id="rId24"/>
    </p:embeddedFont>
    <p:embeddedFont>
      <p:font typeface="Playfair Display Semi-Bold" charset="1" panose="00000000000000000000"/>
      <p:regular r:id="rId25"/>
    </p:embeddedFont>
    <p:embeddedFont>
      <p:font typeface="Playfair Display Semi-Bold Italics" charset="1" panose="00000000000000000000"/>
      <p:regular r:id="rId26"/>
    </p:embeddedFont>
    <p:embeddedFont>
      <p:font typeface="Playfair Display Ultra-Bold" charset="1" panose="00000000000000000000"/>
      <p:regular r:id="rId27"/>
    </p:embeddedFont>
    <p:embeddedFont>
      <p:font typeface="Playfair Display Ultra-Bold Italics" charset="1" panose="00000000000000000000"/>
      <p:regular r:id="rId28"/>
    </p:embeddedFont>
    <p:embeddedFont>
      <p:font typeface="Playfair Display Heavy" charset="1" panose="00000000000000000000"/>
      <p:regular r:id="rId29"/>
    </p:embeddedFont>
    <p:embeddedFont>
      <p:font typeface="Playfair Display Heavy Italics" charset="1" panose="00000000000000000000"/>
      <p:regular r:id="rId30"/>
    </p:embeddedFont>
    <p:embeddedFont>
      <p:font typeface="Raleway" charset="1" panose="020B0503030101060003"/>
      <p:regular r:id="rId31"/>
    </p:embeddedFont>
    <p:embeddedFont>
      <p:font typeface="Raleway Bold" charset="1" panose="020B0803030101060003"/>
      <p:regular r:id="rId32"/>
    </p:embeddedFont>
    <p:embeddedFont>
      <p:font typeface="Raleway Thin" charset="1" panose="020B0203030101060003"/>
      <p:regular r:id="rId33"/>
    </p:embeddedFont>
    <p:embeddedFont>
      <p:font typeface="Raleway Heavy" charset="1" panose="020B0003030101060003"/>
      <p:regular r:id="rId34"/>
    </p:embeddedFont>
    <p:embeddedFont>
      <p:font typeface="Canva Sans" charset="1" panose="020B0503030501040103"/>
      <p:regular r:id="rId35"/>
    </p:embeddedFont>
    <p:embeddedFont>
      <p:font typeface="Canva Sans Bold" charset="1" panose="020B0803030501040103"/>
      <p:regular r:id="rId36"/>
    </p:embeddedFont>
    <p:embeddedFont>
      <p:font typeface="Canva Sans Italics" charset="1" panose="020B0503030501040103"/>
      <p:regular r:id="rId37"/>
    </p:embeddedFont>
    <p:embeddedFont>
      <p:font typeface="Canva Sans Bold Italics" charset="1" panose="020B0803030501040103"/>
      <p:regular r:id="rId38"/>
    </p:embeddedFont>
    <p:embeddedFont>
      <p:font typeface="Canva Sans Medium" charset="1" panose="020B0603030501040103"/>
      <p:regular r:id="rId39"/>
    </p:embeddedFont>
    <p:embeddedFont>
      <p:font typeface="Canva Sans Medium Italics" charset="1" panose="020B0603030501040103"/>
      <p:regular r:id="rId40"/>
    </p:embeddedFont>
    <p:embeddedFont>
      <p:font typeface="Magnolia Script" charset="1" panose="02000503070000020003"/>
      <p:regular r:id="rId4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slides/slide1.xml" Type="http://schemas.openxmlformats.org/officeDocument/2006/relationships/slide"/><Relationship Id="rId43" Target="slides/slide2.xml" Type="http://schemas.openxmlformats.org/officeDocument/2006/relationships/slide"/><Relationship Id="rId44" Target="slides/slide3.xml" Type="http://schemas.openxmlformats.org/officeDocument/2006/relationships/slide"/><Relationship Id="rId45" Target="slides/slide4.xml" Type="http://schemas.openxmlformats.org/officeDocument/2006/relationships/slide"/><Relationship Id="rId46" Target="slides/slide5.xml" Type="http://schemas.openxmlformats.org/officeDocument/2006/relationships/slide"/><Relationship Id="rId47" Target="slides/slide6.xml" Type="http://schemas.openxmlformats.org/officeDocument/2006/relationships/slide"/><Relationship Id="rId48" Target="slides/slide7.xml" Type="http://schemas.openxmlformats.org/officeDocument/2006/relationships/slide"/><Relationship Id="rId49" Target="slides/slide8.xml" Type="http://schemas.openxmlformats.org/officeDocument/2006/relationships/slide"/><Relationship Id="rId5" Target="tableStyles.xml" Type="http://schemas.openxmlformats.org/officeDocument/2006/relationships/tableStyles"/><Relationship Id="rId50" Target="slides/slide9.xml" Type="http://schemas.openxmlformats.org/officeDocument/2006/relationships/slide"/><Relationship Id="rId51" Target="slides/slide10.xml" Type="http://schemas.openxmlformats.org/officeDocument/2006/relationships/slide"/><Relationship Id="rId52" Target="slides/slide11.xml" Type="http://schemas.openxmlformats.org/officeDocument/2006/relationships/slide"/><Relationship Id="rId53" Target="slides/slide12.xml" Type="http://schemas.openxmlformats.org/officeDocument/2006/relationships/slide"/><Relationship Id="rId54" Target="slides/slide13.xml" Type="http://schemas.openxmlformats.org/officeDocument/2006/relationship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png>
</file>

<file path=ppt/media/image12.svg>
</file>

<file path=ppt/media/image13.png>
</file>

<file path=ppt/media/image14.svg>
</file>

<file path=ppt/media/image15.png>
</file>

<file path=ppt/media/image16.png>
</file>

<file path=ppt/media/image17.svg>
</file>

<file path=ppt/media/image18.png>
</file>

<file path=ppt/media/image19.png>
</file>

<file path=ppt/media/image2.svg>
</file>

<file path=ppt/media/image20.svg>
</file>

<file path=ppt/media/image3.png>
</file>

<file path=ppt/media/image4.png>
</file>

<file path=ppt/media/image5.jpe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3.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8.png" Type="http://schemas.openxmlformats.org/officeDocument/2006/relationships/image"/><Relationship Id="rId7" Target="../media/image3.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5.jpeg" Type="http://schemas.openxmlformats.org/officeDocument/2006/relationships/image"/><Relationship Id="rId7" Target="../media/image3.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19.png" Type="http://schemas.openxmlformats.org/officeDocument/2006/relationships/image"/><Relationship Id="rId6" Target="../media/image20.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5.jpeg" Type="http://schemas.openxmlformats.org/officeDocument/2006/relationships/image"/><Relationship Id="rId5" Target="../media/image6.png" Type="http://schemas.openxmlformats.org/officeDocument/2006/relationships/image"/><Relationship Id="rId6" Target="../media/image7.svg" Type="http://schemas.openxmlformats.org/officeDocument/2006/relationships/image"/><Relationship Id="rId7"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3.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8.png" Type="http://schemas.openxmlformats.org/officeDocument/2006/relationships/image"/><Relationship Id="rId7" Target="../media/image9.svg" Type="http://schemas.openxmlformats.org/officeDocument/2006/relationships/image"/><Relationship Id="rId8" Target="../media/image3.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0.png" Type="http://schemas.openxmlformats.org/officeDocument/2006/relationships/image"/><Relationship Id="rId7" Target="../media/image3.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3.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 Id="rId8" Target="../media/image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6.png" Type="http://schemas.openxmlformats.org/officeDocument/2006/relationships/image"/><Relationship Id="rId5" Target="../media/image7.svg" Type="http://schemas.openxmlformats.org/officeDocument/2006/relationships/image"/><Relationship Id="rId6" Target="../media/image13.png" Type="http://schemas.openxmlformats.org/officeDocument/2006/relationships/image"/><Relationship Id="rId7" Target="../media/image14.svg" Type="http://schemas.openxmlformats.org/officeDocument/2006/relationships/image"/><Relationship Id="rId8" Target="../media/image3.png" Type="http://schemas.openxmlformats.org/officeDocument/2006/relationships/image"/><Relationship Id="rId9"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246233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4">
              <a:alphaModFix amt="31999"/>
            </a:blip>
            <a:stretch>
              <a:fillRect l="0" t="0" r="0" b="0"/>
            </a:stretch>
          </a:blipFill>
          <a:ln cap="sq">
            <a:noFill/>
            <a:prstDash val="solid"/>
            <a:miter/>
          </a:ln>
        </p:spPr>
      </p:sp>
      <p:sp>
        <p:nvSpPr>
          <p:cNvPr name="Freeform 4" id="4"/>
          <p:cNvSpPr/>
          <p:nvPr/>
        </p:nvSpPr>
        <p:spPr>
          <a:xfrm flipH="false" flipV="false" rot="0">
            <a:off x="7288256" y="1028700"/>
            <a:ext cx="1545880" cy="1514962"/>
          </a:xfrm>
          <a:custGeom>
            <a:avLst/>
            <a:gdLst/>
            <a:ahLst/>
            <a:cxnLst/>
            <a:rect r="r" b="b" t="t" l="l"/>
            <a:pathLst>
              <a:path h="1514962" w="1545880">
                <a:moveTo>
                  <a:pt x="0" y="0"/>
                </a:moveTo>
                <a:lnTo>
                  <a:pt x="1545879" y="0"/>
                </a:lnTo>
                <a:lnTo>
                  <a:pt x="1545879" y="1514962"/>
                </a:lnTo>
                <a:lnTo>
                  <a:pt x="0" y="1514962"/>
                </a:lnTo>
                <a:lnTo>
                  <a:pt x="0" y="0"/>
                </a:lnTo>
                <a:close/>
              </a:path>
            </a:pathLst>
          </a:custGeom>
          <a:blipFill>
            <a:blip r:embed="rId5"/>
            <a:stretch>
              <a:fillRect l="0" t="0" r="0" b="0"/>
            </a:stretch>
          </a:blipFill>
        </p:spPr>
      </p:sp>
      <p:sp>
        <p:nvSpPr>
          <p:cNvPr name="TextBox 5" id="5"/>
          <p:cNvSpPr txBox="true"/>
          <p:nvPr/>
        </p:nvSpPr>
        <p:spPr>
          <a:xfrm rot="0">
            <a:off x="341277" y="2737794"/>
            <a:ext cx="14336944" cy="1551939"/>
          </a:xfrm>
          <a:prstGeom prst="rect">
            <a:avLst/>
          </a:prstGeom>
        </p:spPr>
        <p:txBody>
          <a:bodyPr anchor="t" rtlCol="false" tIns="0" lIns="0" bIns="0" rIns="0">
            <a:spAutoFit/>
          </a:bodyPr>
          <a:lstStyle/>
          <a:p>
            <a:pPr algn="l">
              <a:lnSpc>
                <a:spcPts val="12635"/>
              </a:lnSpc>
            </a:pPr>
            <a:r>
              <a:rPr lang="en-US" sz="9025">
                <a:solidFill>
                  <a:srgbClr val="3F3F3F"/>
                </a:solidFill>
                <a:latin typeface="Futura Display"/>
              </a:rPr>
              <a:t>               Real Estate Broker</a:t>
            </a:r>
          </a:p>
        </p:txBody>
      </p:sp>
      <p:sp>
        <p:nvSpPr>
          <p:cNvPr name="TextBox 6" id="6"/>
          <p:cNvSpPr txBox="true"/>
          <p:nvPr/>
        </p:nvSpPr>
        <p:spPr>
          <a:xfrm rot="0">
            <a:off x="3039232" y="6021112"/>
            <a:ext cx="10388473" cy="1250315"/>
          </a:xfrm>
          <a:prstGeom prst="rect">
            <a:avLst/>
          </a:prstGeom>
        </p:spPr>
        <p:txBody>
          <a:bodyPr anchor="t" rtlCol="false" tIns="0" lIns="0" bIns="0" rIns="0">
            <a:spAutoFit/>
          </a:bodyPr>
          <a:lstStyle/>
          <a:p>
            <a:pPr algn="ctr">
              <a:lnSpc>
                <a:spcPts val="4899"/>
              </a:lnSpc>
            </a:pPr>
            <a:r>
              <a:rPr lang="en-US" sz="3499">
                <a:solidFill>
                  <a:srgbClr val="3F3F3F"/>
                </a:solidFill>
                <a:latin typeface="Canva Sans"/>
              </a:rPr>
              <a:t>By Group 14: Dangling Pointers</a:t>
            </a:r>
          </a:p>
          <a:p>
            <a:pPr algn="ctr">
              <a:lnSpc>
                <a:spcPts val="5319"/>
              </a:lnSpc>
            </a:pPr>
          </a:p>
        </p:txBody>
      </p:sp>
      <p:sp>
        <p:nvSpPr>
          <p:cNvPr name="TextBox 7" id="7"/>
          <p:cNvSpPr txBox="true"/>
          <p:nvPr/>
        </p:nvSpPr>
        <p:spPr>
          <a:xfrm rot="0">
            <a:off x="4885013" y="4232583"/>
            <a:ext cx="7090677" cy="464818"/>
          </a:xfrm>
          <a:prstGeom prst="rect">
            <a:avLst/>
          </a:prstGeom>
        </p:spPr>
        <p:txBody>
          <a:bodyPr anchor="t" rtlCol="false" tIns="0" lIns="0" bIns="0" rIns="0">
            <a:spAutoFit/>
          </a:bodyPr>
          <a:lstStyle/>
          <a:p>
            <a:pPr algn="ctr">
              <a:lnSpc>
                <a:spcPts val="3780"/>
              </a:lnSpc>
            </a:pPr>
            <a:r>
              <a:rPr lang="en-US" sz="2700">
                <a:solidFill>
                  <a:srgbClr val="3F3F3F"/>
                </a:solidFill>
                <a:latin typeface="Canva Sans"/>
              </a:rPr>
              <a:t>Application overview of the course CS253</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09975" y="-894850"/>
            <a:ext cx="17268031" cy="9706281"/>
          </a:xfrm>
          <a:custGeom>
            <a:avLst/>
            <a:gdLst/>
            <a:ahLst/>
            <a:cxnLst/>
            <a:rect r="r" b="b" t="t" l="l"/>
            <a:pathLst>
              <a:path h="9706281" w="17268031">
                <a:moveTo>
                  <a:pt x="0" y="0"/>
                </a:moveTo>
                <a:lnTo>
                  <a:pt x="17268031" y="0"/>
                </a:lnTo>
                <a:lnTo>
                  <a:pt x="17268031" y="9706280"/>
                </a:lnTo>
                <a:lnTo>
                  <a:pt x="0" y="97062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509975" y="1837880"/>
            <a:ext cx="17496574" cy="6788206"/>
          </a:xfrm>
          <a:prstGeom prst="rect">
            <a:avLst/>
          </a:prstGeom>
        </p:spPr>
        <p:txBody>
          <a:bodyPr anchor="t" rtlCol="false" tIns="0" lIns="0" bIns="0" rIns="0">
            <a:spAutoFit/>
          </a:bodyPr>
          <a:lstStyle/>
          <a:p>
            <a:pPr marL="859514" indent="-429757" lvl="1">
              <a:lnSpc>
                <a:spcPts val="9076"/>
              </a:lnSpc>
              <a:buFont typeface="Arial"/>
              <a:buChar char="•"/>
            </a:pPr>
            <a:r>
              <a:rPr lang="en-US" sz="3981" spc="-83">
                <a:solidFill>
                  <a:srgbClr val="3F3F3F"/>
                </a:solidFill>
                <a:latin typeface="Arimo"/>
              </a:rPr>
              <a:t>Add options to change password and implement forgot password </a:t>
            </a:r>
          </a:p>
          <a:p>
            <a:pPr marL="859514" indent="-429757" lvl="1">
              <a:lnSpc>
                <a:spcPts val="9076"/>
              </a:lnSpc>
              <a:buFont typeface="Arial"/>
              <a:buChar char="•"/>
            </a:pPr>
            <a:r>
              <a:rPr lang="en-US" sz="3981" spc="-83">
                <a:solidFill>
                  <a:srgbClr val="3F3F3F"/>
                </a:solidFill>
                <a:latin typeface="Arimo"/>
              </a:rPr>
              <a:t>Adding a system that allows users to rate sellers and bidders. </a:t>
            </a:r>
          </a:p>
          <a:p>
            <a:pPr marL="859514" indent="-429757" lvl="1">
              <a:lnSpc>
                <a:spcPts val="9076"/>
              </a:lnSpc>
              <a:buFont typeface="Arial"/>
              <a:buChar char="•"/>
            </a:pPr>
            <a:r>
              <a:rPr lang="en-US" sz="3981" spc="-83">
                <a:solidFill>
                  <a:srgbClr val="3F3F3F"/>
                </a:solidFill>
                <a:latin typeface="Arimo"/>
              </a:rPr>
              <a:t>Authorised Payment Gateway Integration: Enable secure transactions for property purchases. </a:t>
            </a:r>
          </a:p>
          <a:p>
            <a:pPr marL="859514" indent="-429757" lvl="1">
              <a:lnSpc>
                <a:spcPts val="9076"/>
              </a:lnSpc>
              <a:buFont typeface="Arial"/>
              <a:buChar char="•"/>
            </a:pPr>
            <a:r>
              <a:rPr lang="en-US" sz="3981" spc="-83">
                <a:solidFill>
                  <a:srgbClr val="3F3F3F"/>
                </a:solidFill>
                <a:latin typeface="Arimo"/>
              </a:rPr>
              <a:t>PAN and e-KYC Authentication: Will enhance security and ensure user identity verification. </a:t>
            </a:r>
          </a:p>
        </p:txBody>
      </p:sp>
      <p:sp>
        <p:nvSpPr>
          <p:cNvPr name="Freeform 5" id="5"/>
          <p:cNvSpPr/>
          <p:nvPr/>
        </p:nvSpPr>
        <p:spPr>
          <a:xfrm flipH="false" flipV="false" rot="-1071242">
            <a:off x="269260" y="6671"/>
            <a:ext cx="1551326" cy="1591846"/>
          </a:xfrm>
          <a:custGeom>
            <a:avLst/>
            <a:gdLst/>
            <a:ahLst/>
            <a:cxnLst/>
            <a:rect r="r" b="b" t="t" l="l"/>
            <a:pathLst>
              <a:path h="1591846" w="1551326">
                <a:moveTo>
                  <a:pt x="0" y="0"/>
                </a:moveTo>
                <a:lnTo>
                  <a:pt x="1551326" y="0"/>
                </a:lnTo>
                <a:lnTo>
                  <a:pt x="1551326" y="1591846"/>
                </a:lnTo>
                <a:lnTo>
                  <a:pt x="0" y="159184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2027255" y="479900"/>
            <a:ext cx="10416033" cy="1028699"/>
          </a:xfrm>
          <a:prstGeom prst="rect">
            <a:avLst/>
          </a:prstGeom>
        </p:spPr>
        <p:txBody>
          <a:bodyPr anchor="t" rtlCol="false" tIns="0" lIns="0" bIns="0" rIns="0">
            <a:spAutoFit/>
          </a:bodyPr>
          <a:lstStyle/>
          <a:p>
            <a:pPr algn="l">
              <a:lnSpc>
                <a:spcPts val="8400"/>
              </a:lnSpc>
            </a:pPr>
            <a:r>
              <a:rPr lang="en-US" sz="6000">
                <a:solidFill>
                  <a:srgbClr val="3F3F3F"/>
                </a:solidFill>
                <a:latin typeface="Playfair Display Bold"/>
              </a:rPr>
              <a:t>Future Development Plans</a:t>
            </a:r>
          </a:p>
        </p:txBody>
      </p:sp>
      <p:sp>
        <p:nvSpPr>
          <p:cNvPr name="TextBox 7" id="7"/>
          <p:cNvSpPr txBox="true"/>
          <p:nvPr/>
        </p:nvSpPr>
        <p:spPr>
          <a:xfrm rot="0">
            <a:off x="6062844" y="-495567"/>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Freeform 8" id="8"/>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8">
              <a:alphaModFix amt="31999"/>
            </a:blip>
            <a:stretch>
              <a:fillRect l="0" t="0" r="0" b="0"/>
            </a:stretch>
          </a:blipFill>
          <a:ln cap="sq">
            <a:noFill/>
            <a:prstDash val="solid"/>
            <a:miter/>
          </a:ln>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813911" y="-738542"/>
            <a:ext cx="15348814" cy="8627497"/>
          </a:xfrm>
          <a:custGeom>
            <a:avLst/>
            <a:gdLst/>
            <a:ahLst/>
            <a:cxnLst/>
            <a:rect r="r" b="b" t="t" l="l"/>
            <a:pathLst>
              <a:path h="8627497" w="15348814">
                <a:moveTo>
                  <a:pt x="0" y="0"/>
                </a:moveTo>
                <a:lnTo>
                  <a:pt x="15348814" y="0"/>
                </a:lnTo>
                <a:lnTo>
                  <a:pt x="15348814" y="8627497"/>
                </a:lnTo>
                <a:lnTo>
                  <a:pt x="0" y="8627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271878" y="1806838"/>
            <a:ext cx="15865275" cy="7178111"/>
          </a:xfrm>
          <a:prstGeom prst="rect">
            <a:avLst/>
          </a:prstGeom>
        </p:spPr>
        <p:txBody>
          <a:bodyPr anchor="t" rtlCol="false" tIns="0" lIns="0" bIns="0" rIns="0">
            <a:spAutoFit/>
          </a:bodyPr>
          <a:lstStyle/>
          <a:p>
            <a:pPr algn="just">
              <a:lnSpc>
                <a:spcPts val="3562"/>
              </a:lnSpc>
            </a:pPr>
            <a:r>
              <a:rPr lang="en-US" sz="2944">
                <a:solidFill>
                  <a:srgbClr val="3F3F3F"/>
                </a:solidFill>
                <a:latin typeface="Arimo"/>
              </a:rPr>
              <a:t>Communication and Collaboration: Having a version control system (like Git) helps track changes, avoid conflicts, and allows for easy rollback if needed. Misunderstandings and a lack of clear communication can lead to delays, bugs, and rework. Defining clear expectations, using project management tools, and holding regular meetings are crucial.</a:t>
            </a:r>
          </a:p>
          <a:p>
            <a:pPr algn="just">
              <a:lnSpc>
                <a:spcPts val="3562"/>
              </a:lnSpc>
            </a:pPr>
          </a:p>
          <a:p>
            <a:pPr algn="just">
              <a:lnSpc>
                <a:spcPts val="3562"/>
              </a:lnSpc>
            </a:pPr>
            <a:r>
              <a:rPr lang="en-US" sz="2944">
                <a:solidFill>
                  <a:srgbClr val="3F3F3F"/>
                </a:solidFill>
                <a:latin typeface="Arimo"/>
              </a:rPr>
              <a:t>The Value of Automation: Implementing automated tasks like building, testing, and deployment saves time and reduces manual errors.</a:t>
            </a:r>
          </a:p>
          <a:p>
            <a:pPr algn="just">
              <a:lnSpc>
                <a:spcPts val="3562"/>
              </a:lnSpc>
            </a:pPr>
          </a:p>
          <a:p>
            <a:pPr algn="just">
              <a:lnSpc>
                <a:spcPts val="3562"/>
              </a:lnSpc>
            </a:pPr>
            <a:r>
              <a:rPr lang="en-US" sz="2944">
                <a:solidFill>
                  <a:srgbClr val="3F3F3F"/>
                </a:solidFill>
                <a:latin typeface="Arimo"/>
              </a:rPr>
              <a:t>Importance of Coding Standards: Consistent coding practices improve code readability, maintainability, and make collaboration easier.</a:t>
            </a:r>
          </a:p>
          <a:p>
            <a:pPr algn="just">
              <a:lnSpc>
                <a:spcPts val="3562"/>
              </a:lnSpc>
            </a:pPr>
          </a:p>
          <a:p>
            <a:pPr algn="just">
              <a:lnSpc>
                <a:spcPts val="3562"/>
              </a:lnSpc>
            </a:pPr>
            <a:r>
              <a:rPr lang="en-US" sz="2944">
                <a:solidFill>
                  <a:srgbClr val="3F3F3F"/>
                </a:solidFill>
                <a:latin typeface="Arimo"/>
              </a:rPr>
              <a:t>Testing is Crucial: Unit testing, integration testing, and user acceptance testing (UAT) help identify and fix bugs before deployment.</a:t>
            </a:r>
          </a:p>
          <a:p>
            <a:pPr algn="just">
              <a:lnSpc>
                <a:spcPts val="3562"/>
              </a:lnSpc>
            </a:pPr>
          </a:p>
          <a:p>
            <a:pPr algn="just">
              <a:lnSpc>
                <a:spcPts val="3562"/>
              </a:lnSpc>
            </a:pPr>
            <a:r>
              <a:rPr lang="en-US" sz="2944">
                <a:solidFill>
                  <a:srgbClr val="3F3F3F"/>
                </a:solidFill>
                <a:latin typeface="Arimo"/>
              </a:rPr>
              <a:t>Documentation Matters: Clear and up-to-date documentation on the project helps us understand the codebase better.</a:t>
            </a:r>
          </a:p>
        </p:txBody>
      </p:sp>
      <p:sp>
        <p:nvSpPr>
          <p:cNvPr name="Freeform 5" id="5"/>
          <p:cNvSpPr/>
          <p:nvPr/>
        </p:nvSpPr>
        <p:spPr>
          <a:xfrm flipH="false" flipV="false" rot="0">
            <a:off x="760517" y="135357"/>
            <a:ext cx="1311199" cy="1311199"/>
          </a:xfrm>
          <a:custGeom>
            <a:avLst/>
            <a:gdLst/>
            <a:ahLst/>
            <a:cxnLst/>
            <a:rect r="r" b="b" t="t" l="l"/>
            <a:pathLst>
              <a:path h="1311199" w="1311199">
                <a:moveTo>
                  <a:pt x="0" y="0"/>
                </a:moveTo>
                <a:lnTo>
                  <a:pt x="1311199" y="0"/>
                </a:lnTo>
                <a:lnTo>
                  <a:pt x="1311199" y="1311199"/>
                </a:lnTo>
                <a:lnTo>
                  <a:pt x="0" y="1311199"/>
                </a:lnTo>
                <a:lnTo>
                  <a:pt x="0" y="0"/>
                </a:lnTo>
                <a:close/>
              </a:path>
            </a:pathLst>
          </a:custGeom>
          <a:blipFill>
            <a:blip r:embed="rId6">
              <a:alphaModFix amt="74000"/>
            </a:blip>
            <a:stretch>
              <a:fillRect l="0" t="0" r="0" b="0"/>
            </a:stretch>
          </a:blipFill>
        </p:spPr>
      </p:sp>
      <p:sp>
        <p:nvSpPr>
          <p:cNvPr name="TextBox 6" id="6"/>
          <p:cNvSpPr txBox="true"/>
          <p:nvPr/>
        </p:nvSpPr>
        <p:spPr>
          <a:xfrm rot="0">
            <a:off x="2207074" y="373380"/>
            <a:ext cx="7635056" cy="1169034"/>
          </a:xfrm>
          <a:prstGeom prst="rect">
            <a:avLst/>
          </a:prstGeom>
        </p:spPr>
        <p:txBody>
          <a:bodyPr anchor="t" rtlCol="false" tIns="0" lIns="0" bIns="0" rIns="0">
            <a:spAutoFit/>
          </a:bodyPr>
          <a:lstStyle/>
          <a:p>
            <a:pPr algn="l">
              <a:lnSpc>
                <a:spcPts val="8540"/>
              </a:lnSpc>
            </a:pPr>
            <a:r>
              <a:rPr lang="en-US" sz="6100">
                <a:solidFill>
                  <a:srgbClr val="3F3F3F"/>
                </a:solidFill>
                <a:latin typeface="Calibri (MS) Bold"/>
              </a:rPr>
              <a:t>Lessons Learnt</a:t>
            </a:r>
          </a:p>
        </p:txBody>
      </p:sp>
      <p:sp>
        <p:nvSpPr>
          <p:cNvPr name="TextBox 7" id="7"/>
          <p:cNvSpPr txBox="true"/>
          <p:nvPr/>
        </p:nvSpPr>
        <p:spPr>
          <a:xfrm rot="0">
            <a:off x="881038" y="1749688"/>
            <a:ext cx="214789" cy="500380"/>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8" id="8"/>
          <p:cNvSpPr txBox="true"/>
          <p:nvPr/>
        </p:nvSpPr>
        <p:spPr>
          <a:xfrm rot="0">
            <a:off x="881038" y="4018200"/>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9" id="9"/>
          <p:cNvSpPr txBox="true"/>
          <p:nvPr/>
        </p:nvSpPr>
        <p:spPr>
          <a:xfrm rot="0">
            <a:off x="881038" y="5333992"/>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0" id="10"/>
          <p:cNvSpPr txBox="true"/>
          <p:nvPr/>
        </p:nvSpPr>
        <p:spPr>
          <a:xfrm rot="0">
            <a:off x="881038" y="6658233"/>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1" id="11"/>
          <p:cNvSpPr txBox="true"/>
          <p:nvPr/>
        </p:nvSpPr>
        <p:spPr>
          <a:xfrm rot="0">
            <a:off x="813911" y="7978250"/>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Freeform 12" id="12"/>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7">
              <a:alphaModFix amt="31999"/>
            </a:blip>
            <a:stretch>
              <a:fillRect l="0" t="0" r="0" b="0"/>
            </a:stretch>
          </a:blipFill>
          <a:ln cap="sq">
            <a:noFill/>
            <a:prstDash val="solid"/>
            <a:miter/>
          </a:ln>
        </p:spPr>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198869" y="0"/>
            <a:ext cx="15348814" cy="8627497"/>
          </a:xfrm>
          <a:custGeom>
            <a:avLst/>
            <a:gdLst/>
            <a:ahLst/>
            <a:cxnLst/>
            <a:rect r="r" b="b" t="t" l="l"/>
            <a:pathLst>
              <a:path h="8627497" w="15348814">
                <a:moveTo>
                  <a:pt x="0" y="0"/>
                </a:moveTo>
                <a:lnTo>
                  <a:pt x="15348814" y="0"/>
                </a:lnTo>
                <a:lnTo>
                  <a:pt x="15348814" y="8627497"/>
                </a:lnTo>
                <a:lnTo>
                  <a:pt x="0" y="8627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198869" y="2502589"/>
            <a:ext cx="10326104" cy="6551770"/>
          </a:xfrm>
          <a:prstGeom prst="rect">
            <a:avLst/>
          </a:prstGeom>
        </p:spPr>
        <p:txBody>
          <a:bodyPr anchor="t" rtlCol="false" tIns="0" lIns="0" bIns="0" rIns="0">
            <a:spAutoFit/>
          </a:bodyPr>
          <a:lstStyle/>
          <a:p>
            <a:pPr>
              <a:lnSpc>
                <a:spcPts val="5388"/>
              </a:lnSpc>
            </a:pPr>
            <a:r>
              <a:rPr lang="en-US" sz="3476">
                <a:solidFill>
                  <a:srgbClr val="3F3F3F"/>
                </a:solidFill>
                <a:latin typeface="Magnolia Script"/>
              </a:rPr>
              <a:t>     </a:t>
            </a:r>
            <a:r>
              <a:rPr lang="en-US" sz="3476" u="sng">
                <a:solidFill>
                  <a:srgbClr val="3F3F3F"/>
                </a:solidFill>
                <a:latin typeface="Magnolia Script"/>
              </a:rPr>
              <a:t>Name </a:t>
            </a:r>
            <a:r>
              <a:rPr lang="en-US" sz="3476">
                <a:solidFill>
                  <a:srgbClr val="3F3F3F"/>
                </a:solidFill>
                <a:latin typeface="Magnolia Script"/>
              </a:rPr>
              <a:t>          </a:t>
            </a:r>
            <a:r>
              <a:rPr lang="en-US" sz="3476" u="sng">
                <a:solidFill>
                  <a:srgbClr val="3F3F3F"/>
                </a:solidFill>
                <a:latin typeface="Magnolia Script"/>
              </a:rPr>
              <a:t> % of work</a:t>
            </a:r>
          </a:p>
          <a:p>
            <a:pPr marL="651264" indent="-325632" lvl="1">
              <a:lnSpc>
                <a:spcPts val="4675"/>
              </a:lnSpc>
              <a:buFont typeface="Arial"/>
              <a:buChar char="•"/>
            </a:pPr>
            <a:r>
              <a:rPr lang="en-US" sz="3016">
                <a:solidFill>
                  <a:srgbClr val="3F3F3F"/>
                </a:solidFill>
                <a:latin typeface="Canva Sans"/>
              </a:rPr>
              <a:t>Chinmay         20</a:t>
            </a:r>
          </a:p>
          <a:p>
            <a:pPr marL="651264" indent="-325632" lvl="1">
              <a:lnSpc>
                <a:spcPts val="4675"/>
              </a:lnSpc>
              <a:buFont typeface="Arial"/>
              <a:buChar char="•"/>
            </a:pPr>
            <a:r>
              <a:rPr lang="en-US" sz="3016">
                <a:solidFill>
                  <a:srgbClr val="3F3F3F"/>
                </a:solidFill>
                <a:latin typeface="Canva Sans"/>
              </a:rPr>
              <a:t>Armeet            16</a:t>
            </a:r>
          </a:p>
          <a:p>
            <a:pPr marL="651264" indent="-325632" lvl="1">
              <a:lnSpc>
                <a:spcPts val="4675"/>
              </a:lnSpc>
              <a:buFont typeface="Arial"/>
              <a:buChar char="•"/>
            </a:pPr>
            <a:r>
              <a:rPr lang="en-US" sz="3016">
                <a:solidFill>
                  <a:srgbClr val="3F3F3F"/>
                </a:solidFill>
                <a:latin typeface="Canva Sans"/>
              </a:rPr>
              <a:t>Shivang           16</a:t>
            </a:r>
          </a:p>
          <a:p>
            <a:pPr marL="651264" indent="-325632" lvl="1">
              <a:lnSpc>
                <a:spcPts val="4675"/>
              </a:lnSpc>
              <a:buFont typeface="Arial"/>
              <a:buChar char="•"/>
            </a:pPr>
            <a:r>
              <a:rPr lang="en-US" sz="3016">
                <a:solidFill>
                  <a:srgbClr val="3F3F3F"/>
                </a:solidFill>
                <a:latin typeface="Canva Sans"/>
              </a:rPr>
              <a:t>Vaishali           10</a:t>
            </a:r>
          </a:p>
          <a:p>
            <a:pPr marL="651264" indent="-325632" lvl="1">
              <a:lnSpc>
                <a:spcPts val="4675"/>
              </a:lnSpc>
              <a:buFont typeface="Arial"/>
              <a:buChar char="•"/>
            </a:pPr>
            <a:r>
              <a:rPr lang="en-US" sz="3016">
                <a:solidFill>
                  <a:srgbClr val="3F3F3F"/>
                </a:solidFill>
                <a:latin typeface="Canva Sans"/>
              </a:rPr>
              <a:t>Arth                   9 </a:t>
            </a:r>
          </a:p>
          <a:p>
            <a:pPr marL="651264" indent="-325632" lvl="1">
              <a:lnSpc>
                <a:spcPts val="4675"/>
              </a:lnSpc>
              <a:buFont typeface="Arial"/>
              <a:buChar char="•"/>
            </a:pPr>
            <a:r>
              <a:rPr lang="en-US" sz="3016">
                <a:solidFill>
                  <a:srgbClr val="3F3F3F"/>
                </a:solidFill>
                <a:latin typeface="Canva Sans"/>
              </a:rPr>
              <a:t>Utpal                 9</a:t>
            </a:r>
          </a:p>
          <a:p>
            <a:pPr marL="651264" indent="-325632" lvl="1">
              <a:lnSpc>
                <a:spcPts val="4675"/>
              </a:lnSpc>
              <a:buFont typeface="Arial"/>
              <a:buChar char="•"/>
            </a:pPr>
            <a:r>
              <a:rPr lang="en-US" sz="3016">
                <a:solidFill>
                  <a:srgbClr val="3F3F3F"/>
                </a:solidFill>
                <a:latin typeface="Canva Sans"/>
              </a:rPr>
              <a:t>Praveen            7</a:t>
            </a:r>
          </a:p>
          <a:p>
            <a:pPr marL="651264" indent="-325632" lvl="1">
              <a:lnSpc>
                <a:spcPts val="4675"/>
              </a:lnSpc>
              <a:buFont typeface="Arial"/>
              <a:buChar char="•"/>
            </a:pPr>
            <a:r>
              <a:rPr lang="en-US" sz="3016">
                <a:solidFill>
                  <a:srgbClr val="3F3F3F"/>
                </a:solidFill>
                <a:latin typeface="Canva Sans"/>
              </a:rPr>
              <a:t>Abhishek          7</a:t>
            </a:r>
          </a:p>
          <a:p>
            <a:pPr marL="651264" indent="-325632" lvl="1">
              <a:lnSpc>
                <a:spcPts val="4675"/>
              </a:lnSpc>
              <a:buFont typeface="Arial"/>
              <a:buChar char="•"/>
            </a:pPr>
            <a:r>
              <a:rPr lang="en-US" sz="3016">
                <a:solidFill>
                  <a:srgbClr val="3F3F3F"/>
                </a:solidFill>
                <a:latin typeface="Canva Sans"/>
              </a:rPr>
              <a:t>Pravallika         6</a:t>
            </a:r>
          </a:p>
          <a:p>
            <a:pPr marL="651264" indent="-325632" lvl="1">
              <a:lnSpc>
                <a:spcPts val="4675"/>
              </a:lnSpc>
              <a:buFont typeface="Arial"/>
              <a:buChar char="•"/>
            </a:pPr>
            <a:r>
              <a:rPr lang="en-US" sz="3016">
                <a:solidFill>
                  <a:srgbClr val="3F3F3F"/>
                </a:solidFill>
                <a:latin typeface="Canva Sans"/>
              </a:rPr>
              <a:t>Shivallela         0</a:t>
            </a:r>
          </a:p>
        </p:txBody>
      </p:sp>
      <p:sp>
        <p:nvSpPr>
          <p:cNvPr name="TextBox 5" id="5"/>
          <p:cNvSpPr txBox="true"/>
          <p:nvPr/>
        </p:nvSpPr>
        <p:spPr>
          <a:xfrm rot="0">
            <a:off x="2134174" y="1281033"/>
            <a:ext cx="5539968" cy="1012005"/>
          </a:xfrm>
          <a:prstGeom prst="rect">
            <a:avLst/>
          </a:prstGeom>
        </p:spPr>
        <p:txBody>
          <a:bodyPr anchor="t" rtlCol="false" tIns="0" lIns="0" bIns="0" rIns="0">
            <a:spAutoFit/>
          </a:bodyPr>
          <a:lstStyle/>
          <a:p>
            <a:pPr algn="l">
              <a:lnSpc>
                <a:spcPts val="8270"/>
              </a:lnSpc>
            </a:pPr>
            <a:r>
              <a:rPr lang="en-US" sz="5907">
                <a:solidFill>
                  <a:srgbClr val="3F3F3F"/>
                </a:solidFill>
                <a:latin typeface="Playfair Display Bold"/>
              </a:rPr>
              <a:t>Contribution</a:t>
            </a:r>
          </a:p>
        </p:txBody>
      </p:sp>
      <p:sp>
        <p:nvSpPr>
          <p:cNvPr name="Freeform 6" id="6"/>
          <p:cNvSpPr/>
          <p:nvPr/>
        </p:nvSpPr>
        <p:spPr>
          <a:xfrm flipH="false" flipV="false" rot="0">
            <a:off x="116161" y="896320"/>
            <a:ext cx="2018013" cy="1660079"/>
          </a:xfrm>
          <a:custGeom>
            <a:avLst/>
            <a:gdLst/>
            <a:ahLst/>
            <a:cxnLst/>
            <a:rect r="r" b="b" t="t" l="l"/>
            <a:pathLst>
              <a:path h="1660079" w="2018013">
                <a:moveTo>
                  <a:pt x="0" y="0"/>
                </a:moveTo>
                <a:lnTo>
                  <a:pt x="2018013" y="0"/>
                </a:lnTo>
                <a:lnTo>
                  <a:pt x="2018013" y="1660079"/>
                </a:lnTo>
                <a:lnTo>
                  <a:pt x="0" y="1660079"/>
                </a:lnTo>
                <a:lnTo>
                  <a:pt x="0" y="0"/>
                </a:lnTo>
                <a:close/>
              </a:path>
            </a:pathLst>
          </a:custGeom>
          <a:blipFill>
            <a:blip r:embed="rId6">
              <a:alphaModFix amt="69000"/>
            </a:blip>
            <a:stretch>
              <a:fillRect l="-6436" t="-14692" r="0" b="-14692"/>
            </a:stretch>
          </a:blipFill>
        </p:spPr>
      </p:sp>
      <p:sp>
        <p:nvSpPr>
          <p:cNvPr name="Freeform 7" id="7"/>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7">
              <a:alphaModFix amt="31999"/>
            </a:blip>
            <a:stretch>
              <a:fillRect l="0" t="0" r="0" b="0"/>
            </a:stretch>
          </a:blipFill>
          <a:ln cap="sq">
            <a:noFill/>
            <a:prstDash val="solid"/>
            <a:miter/>
          </a:ln>
        </p:spPr>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TextBox 3" id="3"/>
          <p:cNvSpPr txBox="true"/>
          <p:nvPr/>
        </p:nvSpPr>
        <p:spPr>
          <a:xfrm rot="0">
            <a:off x="3877228" y="1899316"/>
            <a:ext cx="9992097" cy="1558924"/>
          </a:xfrm>
          <a:prstGeom prst="rect">
            <a:avLst/>
          </a:prstGeom>
        </p:spPr>
        <p:txBody>
          <a:bodyPr anchor="t" rtlCol="false" tIns="0" lIns="0" bIns="0" rIns="0">
            <a:spAutoFit/>
          </a:bodyPr>
          <a:lstStyle/>
          <a:p>
            <a:pPr algn="ctr">
              <a:lnSpc>
                <a:spcPts val="12775"/>
              </a:lnSpc>
              <a:spcBef>
                <a:spcPct val="0"/>
              </a:spcBef>
            </a:pPr>
            <a:r>
              <a:rPr lang="en-US" sz="9125">
                <a:solidFill>
                  <a:srgbClr val="000000"/>
                </a:solidFill>
                <a:latin typeface="Gulfs Display"/>
              </a:rPr>
              <a:t>Thank you!</a:t>
            </a:r>
          </a:p>
        </p:txBody>
      </p:sp>
      <p:sp>
        <p:nvSpPr>
          <p:cNvPr name="TextBox 4" id="4"/>
          <p:cNvSpPr txBox="true"/>
          <p:nvPr/>
        </p:nvSpPr>
        <p:spPr>
          <a:xfrm rot="0">
            <a:off x="2441095" y="3856355"/>
            <a:ext cx="14316395" cy="1287145"/>
          </a:xfrm>
          <a:prstGeom prst="rect">
            <a:avLst/>
          </a:prstGeom>
        </p:spPr>
        <p:txBody>
          <a:bodyPr anchor="t" rtlCol="false" tIns="0" lIns="0" bIns="0" rIns="0">
            <a:spAutoFit/>
          </a:bodyPr>
          <a:lstStyle/>
          <a:p>
            <a:pPr algn="ctr">
              <a:lnSpc>
                <a:spcPts val="5179"/>
              </a:lnSpc>
            </a:pPr>
            <a:r>
              <a:rPr lang="en-US" sz="3699">
                <a:solidFill>
                  <a:srgbClr val="000000"/>
                </a:solidFill>
                <a:latin typeface="Canva Sans"/>
              </a:rPr>
              <a:t>We would be pleased to hear your feedback and take up any questions you may have!!!</a:t>
            </a:r>
          </a:p>
        </p:txBody>
      </p:sp>
      <p:sp>
        <p:nvSpPr>
          <p:cNvPr name="Freeform 5" id="5"/>
          <p:cNvSpPr/>
          <p:nvPr/>
        </p:nvSpPr>
        <p:spPr>
          <a:xfrm flipH="false" flipV="false" rot="0">
            <a:off x="10314540" y="3458240"/>
            <a:ext cx="7973460" cy="6259166"/>
          </a:xfrm>
          <a:custGeom>
            <a:avLst/>
            <a:gdLst/>
            <a:ahLst/>
            <a:cxnLst/>
            <a:rect r="r" b="b" t="t" l="l"/>
            <a:pathLst>
              <a:path h="6259166" w="7973460">
                <a:moveTo>
                  <a:pt x="0" y="0"/>
                </a:moveTo>
                <a:lnTo>
                  <a:pt x="7973460" y="0"/>
                </a:lnTo>
                <a:lnTo>
                  <a:pt x="7973460" y="6259166"/>
                </a:lnTo>
                <a:lnTo>
                  <a:pt x="0" y="6259166"/>
                </a:lnTo>
                <a:lnTo>
                  <a:pt x="0" y="0"/>
                </a:lnTo>
                <a:close/>
              </a:path>
            </a:pathLst>
          </a:custGeom>
          <a:blipFill>
            <a:blip r:embed="rId4">
              <a:alphaModFix amt="25000"/>
            </a:blip>
            <a:stretch>
              <a:fillRect l="0" t="0" r="0" b="0"/>
            </a:stretch>
          </a:blipFill>
          <a:ln cap="sq">
            <a:noFill/>
            <a:prstDash val="solid"/>
            <a:miter/>
          </a:ln>
        </p:spPr>
      </p:sp>
      <p:sp>
        <p:nvSpPr>
          <p:cNvPr name="Freeform 6" id="6"/>
          <p:cNvSpPr/>
          <p:nvPr/>
        </p:nvSpPr>
        <p:spPr>
          <a:xfrm flipH="false" flipV="false" rot="0">
            <a:off x="7769348" y="5639515"/>
            <a:ext cx="1374652" cy="2117708"/>
          </a:xfrm>
          <a:custGeom>
            <a:avLst/>
            <a:gdLst/>
            <a:ahLst/>
            <a:cxnLst/>
            <a:rect r="r" b="b" t="t" l="l"/>
            <a:pathLst>
              <a:path h="2117708" w="1374652">
                <a:moveTo>
                  <a:pt x="0" y="0"/>
                </a:moveTo>
                <a:lnTo>
                  <a:pt x="1374652" y="0"/>
                </a:lnTo>
                <a:lnTo>
                  <a:pt x="1374652" y="2117708"/>
                </a:lnTo>
                <a:lnTo>
                  <a:pt x="0" y="21177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66760" y="128651"/>
            <a:ext cx="2005097" cy="2005097"/>
          </a:xfrm>
          <a:custGeom>
            <a:avLst/>
            <a:gdLst/>
            <a:ahLst/>
            <a:cxnLst/>
            <a:rect r="r" b="b" t="t" l="l"/>
            <a:pathLst>
              <a:path h="2005097" w="2005097">
                <a:moveTo>
                  <a:pt x="0" y="0"/>
                </a:moveTo>
                <a:lnTo>
                  <a:pt x="2005097" y="0"/>
                </a:lnTo>
                <a:lnTo>
                  <a:pt x="2005097" y="2005097"/>
                </a:lnTo>
                <a:lnTo>
                  <a:pt x="0" y="2005097"/>
                </a:lnTo>
                <a:lnTo>
                  <a:pt x="0" y="0"/>
                </a:lnTo>
                <a:close/>
              </a:path>
            </a:pathLst>
          </a:custGeom>
          <a:blipFill>
            <a:blip r:embed="rId4">
              <a:alphaModFix amt="69000"/>
            </a:blip>
            <a:stretch>
              <a:fillRect l="0" t="0" r="0" b="0"/>
            </a:stretch>
          </a:blipFill>
        </p:spPr>
      </p:sp>
      <p:sp>
        <p:nvSpPr>
          <p:cNvPr name="TextBox 4" id="4"/>
          <p:cNvSpPr txBox="true"/>
          <p:nvPr/>
        </p:nvSpPr>
        <p:spPr>
          <a:xfrm rot="0">
            <a:off x="2271857" y="583672"/>
            <a:ext cx="7635056" cy="1169034"/>
          </a:xfrm>
          <a:prstGeom prst="rect">
            <a:avLst/>
          </a:prstGeom>
        </p:spPr>
        <p:txBody>
          <a:bodyPr anchor="t" rtlCol="false" tIns="0" lIns="0" bIns="0" rIns="0">
            <a:spAutoFit/>
          </a:bodyPr>
          <a:lstStyle/>
          <a:p>
            <a:pPr algn="l">
              <a:lnSpc>
                <a:spcPts val="8540"/>
              </a:lnSpc>
            </a:pPr>
            <a:r>
              <a:rPr lang="en-US" sz="6100">
                <a:solidFill>
                  <a:srgbClr val="3F3F3F"/>
                </a:solidFill>
                <a:latin typeface="Calibri (MS) Bold"/>
              </a:rPr>
              <a:t>Team Members : </a:t>
            </a:r>
          </a:p>
        </p:txBody>
      </p:sp>
      <p:sp>
        <p:nvSpPr>
          <p:cNvPr name="Freeform 5" id="5"/>
          <p:cNvSpPr/>
          <p:nvPr/>
        </p:nvSpPr>
        <p:spPr>
          <a:xfrm flipH="false" flipV="false" rot="0">
            <a:off x="1910486" y="-627619"/>
            <a:ext cx="15348814" cy="8627497"/>
          </a:xfrm>
          <a:custGeom>
            <a:avLst/>
            <a:gdLst/>
            <a:ahLst/>
            <a:cxnLst/>
            <a:rect r="r" b="b" t="t" l="l"/>
            <a:pathLst>
              <a:path h="8627497" w="15348814">
                <a:moveTo>
                  <a:pt x="0" y="0"/>
                </a:moveTo>
                <a:lnTo>
                  <a:pt x="15348814" y="0"/>
                </a:lnTo>
                <a:lnTo>
                  <a:pt x="15348814" y="8627498"/>
                </a:lnTo>
                <a:lnTo>
                  <a:pt x="0" y="862749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6" id="6"/>
          <p:cNvGrpSpPr/>
          <p:nvPr/>
        </p:nvGrpSpPr>
        <p:grpSpPr>
          <a:xfrm rot="0">
            <a:off x="1902701" y="1975357"/>
            <a:ext cx="6249653" cy="7282943"/>
            <a:chOff x="0" y="0"/>
            <a:chExt cx="8332871" cy="9710591"/>
          </a:xfrm>
        </p:grpSpPr>
        <p:sp>
          <p:nvSpPr>
            <p:cNvPr name="TextBox 7" id="7"/>
            <p:cNvSpPr txBox="true"/>
            <p:nvPr/>
          </p:nvSpPr>
          <p:spPr>
            <a:xfrm rot="0">
              <a:off x="0" y="-76200"/>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8" id="8"/>
            <p:cNvSpPr txBox="true"/>
            <p:nvPr/>
          </p:nvSpPr>
          <p:spPr>
            <a:xfrm rot="0">
              <a:off x="0" y="957220"/>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9" id="9"/>
            <p:cNvSpPr txBox="true"/>
            <p:nvPr/>
          </p:nvSpPr>
          <p:spPr>
            <a:xfrm rot="0">
              <a:off x="492208" y="-200025"/>
              <a:ext cx="7840662" cy="9910616"/>
            </a:xfrm>
            <a:prstGeom prst="rect">
              <a:avLst/>
            </a:prstGeom>
          </p:spPr>
          <p:txBody>
            <a:bodyPr anchor="t" rtlCol="false" tIns="0" lIns="0" bIns="0" rIns="0">
              <a:spAutoFit/>
            </a:bodyPr>
            <a:lstStyle/>
            <a:p>
              <a:pPr algn="just">
                <a:lnSpc>
                  <a:spcPts val="5983"/>
                </a:lnSpc>
              </a:pPr>
              <a:r>
                <a:rPr lang="en-US" sz="3399">
                  <a:solidFill>
                    <a:srgbClr val="3F3F3F"/>
                  </a:solidFill>
                  <a:latin typeface="Arimo"/>
                </a:rPr>
                <a:t>Chinmay Hiran Pillai (200298) </a:t>
              </a:r>
            </a:p>
            <a:p>
              <a:pPr algn="just">
                <a:lnSpc>
                  <a:spcPts val="5983"/>
                </a:lnSpc>
              </a:pPr>
              <a:r>
                <a:rPr lang="en-US" sz="3399">
                  <a:solidFill>
                    <a:srgbClr val="3F3F3F"/>
                  </a:solidFill>
                  <a:latin typeface="Arimo"/>
                </a:rPr>
                <a:t>Shivang Pandey (200941)</a:t>
              </a:r>
            </a:p>
            <a:p>
              <a:pPr algn="just">
                <a:lnSpc>
                  <a:spcPts val="5983"/>
                </a:lnSpc>
              </a:pPr>
              <a:r>
                <a:rPr lang="en-US" sz="3399">
                  <a:solidFill>
                    <a:srgbClr val="3F3F3F"/>
                  </a:solidFill>
                  <a:latin typeface="Arimo"/>
                </a:rPr>
                <a:t>Armeet Singh Luthra (200185)</a:t>
              </a:r>
            </a:p>
            <a:p>
              <a:pPr algn="just">
                <a:lnSpc>
                  <a:spcPts val="5983"/>
                </a:lnSpc>
              </a:pPr>
              <a:r>
                <a:rPr lang="en-US" sz="3399">
                  <a:solidFill>
                    <a:srgbClr val="3F3F3F"/>
                  </a:solidFill>
                  <a:latin typeface="Arimo"/>
                </a:rPr>
                <a:t>Arth Banka (200191)</a:t>
              </a:r>
            </a:p>
            <a:p>
              <a:pPr algn="just">
                <a:lnSpc>
                  <a:spcPts val="5983"/>
                </a:lnSpc>
              </a:pPr>
              <a:r>
                <a:rPr lang="en-US" sz="3399">
                  <a:solidFill>
                    <a:srgbClr val="3F3F3F"/>
                  </a:solidFill>
                  <a:latin typeface="Arimo"/>
                </a:rPr>
                <a:t>Vaishali Rawat (201080)</a:t>
              </a:r>
            </a:p>
            <a:p>
              <a:pPr algn="just">
                <a:lnSpc>
                  <a:spcPts val="5983"/>
                </a:lnSpc>
              </a:pPr>
              <a:r>
                <a:rPr lang="en-US" sz="3399">
                  <a:solidFill>
                    <a:srgbClr val="3F3F3F"/>
                  </a:solidFill>
                  <a:latin typeface="Arimo"/>
                </a:rPr>
                <a:t>Utpal Dwivedi (211132)</a:t>
              </a:r>
            </a:p>
            <a:p>
              <a:pPr algn="just">
                <a:lnSpc>
                  <a:spcPts val="5983"/>
                </a:lnSpc>
              </a:pPr>
              <a:r>
                <a:rPr lang="en-US" sz="3399">
                  <a:solidFill>
                    <a:srgbClr val="3F3F3F"/>
                  </a:solidFill>
                  <a:latin typeface="Arimo"/>
                </a:rPr>
                <a:t>Praveen Raj (210763)</a:t>
              </a:r>
            </a:p>
            <a:p>
              <a:pPr algn="just">
                <a:lnSpc>
                  <a:spcPts val="5983"/>
                </a:lnSpc>
              </a:pPr>
              <a:r>
                <a:rPr lang="en-US" sz="3399">
                  <a:solidFill>
                    <a:srgbClr val="3F3F3F"/>
                  </a:solidFill>
                  <a:latin typeface="Arimo"/>
                </a:rPr>
                <a:t>Abhishek Kumar (210039)</a:t>
              </a:r>
            </a:p>
            <a:p>
              <a:pPr algn="just">
                <a:lnSpc>
                  <a:spcPts val="5983"/>
                </a:lnSpc>
              </a:pPr>
              <a:r>
                <a:rPr lang="en-US" sz="3399">
                  <a:solidFill>
                    <a:srgbClr val="3F3F3F"/>
                  </a:solidFill>
                  <a:latin typeface="Arimo"/>
                </a:rPr>
                <a:t>Pravallika Mudunuru (220814)</a:t>
              </a:r>
            </a:p>
            <a:p>
              <a:pPr algn="just">
                <a:lnSpc>
                  <a:spcPts val="5983"/>
                </a:lnSpc>
              </a:pPr>
              <a:r>
                <a:rPr lang="en-US" sz="3399">
                  <a:solidFill>
                    <a:srgbClr val="3F3F3F"/>
                  </a:solidFill>
                  <a:latin typeface="Arimo"/>
                </a:rPr>
                <a:t>Gaddam Shiva Leela (220392)</a:t>
              </a:r>
            </a:p>
          </p:txBody>
        </p:sp>
        <p:sp>
          <p:nvSpPr>
            <p:cNvPr name="TextBox 10" id="10"/>
            <p:cNvSpPr txBox="true"/>
            <p:nvPr/>
          </p:nvSpPr>
          <p:spPr>
            <a:xfrm rot="0">
              <a:off x="0" y="1986275"/>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1" id="11"/>
            <p:cNvSpPr txBox="true"/>
            <p:nvPr/>
          </p:nvSpPr>
          <p:spPr>
            <a:xfrm rot="0">
              <a:off x="0" y="3015331"/>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2" id="12"/>
            <p:cNvSpPr txBox="true"/>
            <p:nvPr/>
          </p:nvSpPr>
          <p:spPr>
            <a:xfrm rot="0">
              <a:off x="0" y="5994914"/>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3" id="13"/>
            <p:cNvSpPr txBox="true"/>
            <p:nvPr/>
          </p:nvSpPr>
          <p:spPr>
            <a:xfrm rot="0">
              <a:off x="0" y="4965858"/>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4" id="14"/>
            <p:cNvSpPr txBox="true"/>
            <p:nvPr/>
          </p:nvSpPr>
          <p:spPr>
            <a:xfrm rot="0">
              <a:off x="0" y="3936802"/>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5" id="15"/>
            <p:cNvSpPr txBox="true"/>
            <p:nvPr/>
          </p:nvSpPr>
          <p:spPr>
            <a:xfrm rot="0">
              <a:off x="0" y="7023969"/>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6" id="16"/>
            <p:cNvSpPr txBox="true"/>
            <p:nvPr/>
          </p:nvSpPr>
          <p:spPr>
            <a:xfrm rot="0">
              <a:off x="0" y="8058854"/>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7" id="17"/>
            <p:cNvSpPr txBox="true"/>
            <p:nvPr/>
          </p:nvSpPr>
          <p:spPr>
            <a:xfrm rot="0">
              <a:off x="0" y="8986310"/>
              <a:ext cx="286385" cy="635356"/>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grpSp>
      <p:sp>
        <p:nvSpPr>
          <p:cNvPr name="Freeform 18" id="18"/>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7">
              <a:alphaModFix amt="31999"/>
            </a:blip>
            <a:stretch>
              <a:fillRect l="0" t="0" r="0" b="0"/>
            </a:stretch>
          </a:blipFill>
          <a:ln cap="sq">
            <a:noFill/>
            <a:prstDash val="solid"/>
            <a:miter/>
          </a:ln>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31380" y="-312346"/>
            <a:ext cx="15348814" cy="8627497"/>
          </a:xfrm>
          <a:custGeom>
            <a:avLst/>
            <a:gdLst/>
            <a:ahLst/>
            <a:cxnLst/>
            <a:rect r="r" b="b" t="t" l="l"/>
            <a:pathLst>
              <a:path h="8627497" w="15348814">
                <a:moveTo>
                  <a:pt x="0" y="0"/>
                </a:moveTo>
                <a:lnTo>
                  <a:pt x="15348814" y="0"/>
                </a:lnTo>
                <a:lnTo>
                  <a:pt x="15348814" y="8627497"/>
                </a:lnTo>
                <a:lnTo>
                  <a:pt x="0" y="8627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991737" y="2458487"/>
            <a:ext cx="15088457" cy="2243609"/>
          </a:xfrm>
          <a:prstGeom prst="rect">
            <a:avLst/>
          </a:prstGeom>
        </p:spPr>
        <p:txBody>
          <a:bodyPr anchor="t" rtlCol="false" tIns="0" lIns="0" bIns="0" rIns="0">
            <a:spAutoFit/>
          </a:bodyPr>
          <a:lstStyle/>
          <a:p>
            <a:pPr algn="just">
              <a:lnSpc>
                <a:spcPts val="4436"/>
              </a:lnSpc>
              <a:spcBef>
                <a:spcPct val="0"/>
              </a:spcBef>
            </a:pPr>
            <a:r>
              <a:rPr lang="en-US" sz="3168">
                <a:solidFill>
                  <a:srgbClr val="3F3F3F"/>
                </a:solidFill>
                <a:latin typeface="Raleway"/>
              </a:rPr>
              <a:t>We would like to thank our instructor </a:t>
            </a:r>
            <a:r>
              <a:rPr lang="en-US" sz="3168">
                <a:solidFill>
                  <a:srgbClr val="3F3F3F"/>
                </a:solidFill>
                <a:latin typeface="Raleway Bold"/>
              </a:rPr>
              <a:t>Dr Indranil Saha</a:t>
            </a:r>
            <a:r>
              <a:rPr lang="en-US" sz="3168">
                <a:solidFill>
                  <a:srgbClr val="3F3F3F"/>
                </a:solidFill>
                <a:latin typeface="Raleway"/>
              </a:rPr>
              <a:t> for giving us an opportunity to work on this project which was a great learning experience. We would also like to thank our TA, </a:t>
            </a:r>
            <a:r>
              <a:rPr lang="en-US" sz="3168">
                <a:solidFill>
                  <a:srgbClr val="3F3F3F"/>
                </a:solidFill>
                <a:latin typeface="Raleway Bold"/>
              </a:rPr>
              <a:t>Vaibhav</a:t>
            </a:r>
            <a:r>
              <a:rPr lang="en-US" sz="3168">
                <a:solidFill>
                  <a:srgbClr val="3F3F3F"/>
                </a:solidFill>
                <a:latin typeface="Raleway"/>
              </a:rPr>
              <a:t>, who mentored and guided us throughout the course of the project</a:t>
            </a:r>
          </a:p>
        </p:txBody>
      </p:sp>
      <p:sp>
        <p:nvSpPr>
          <p:cNvPr name="TextBox 5" id="5"/>
          <p:cNvSpPr txBox="true"/>
          <p:nvPr/>
        </p:nvSpPr>
        <p:spPr>
          <a:xfrm rot="0">
            <a:off x="1188620" y="703296"/>
            <a:ext cx="7635056" cy="1035684"/>
          </a:xfrm>
          <a:prstGeom prst="rect">
            <a:avLst/>
          </a:prstGeom>
        </p:spPr>
        <p:txBody>
          <a:bodyPr anchor="t" rtlCol="false" tIns="0" lIns="0" bIns="0" rIns="0">
            <a:spAutoFit/>
          </a:bodyPr>
          <a:lstStyle/>
          <a:p>
            <a:pPr algn="l">
              <a:lnSpc>
                <a:spcPts val="8540"/>
              </a:lnSpc>
            </a:pPr>
            <a:r>
              <a:rPr lang="en-US" sz="6100">
                <a:solidFill>
                  <a:srgbClr val="3F3F3F"/>
                </a:solidFill>
                <a:latin typeface="Playfair Display Bold"/>
              </a:rPr>
              <a:t>Acknowledgements</a:t>
            </a:r>
          </a:p>
        </p:txBody>
      </p:sp>
      <p:sp>
        <p:nvSpPr>
          <p:cNvPr name="Freeform 6" id="6"/>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6">
              <a:alphaModFix amt="31999"/>
            </a:blip>
            <a:stretch>
              <a:fillRect l="0" t="0" r="0" b="0"/>
            </a:stretch>
          </a:blipFill>
          <a:ln cap="sq">
            <a:noFill/>
            <a:prstDash val="solid"/>
            <a:miter/>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719493"/>
            <a:ext cx="17751068" cy="9977793"/>
          </a:xfrm>
          <a:custGeom>
            <a:avLst/>
            <a:gdLst/>
            <a:ahLst/>
            <a:cxnLst/>
            <a:rect r="r" b="b" t="t" l="l"/>
            <a:pathLst>
              <a:path h="9977793" w="17751068">
                <a:moveTo>
                  <a:pt x="0" y="0"/>
                </a:moveTo>
                <a:lnTo>
                  <a:pt x="17751068" y="0"/>
                </a:lnTo>
                <a:lnTo>
                  <a:pt x="17751068" y="9977793"/>
                </a:lnTo>
                <a:lnTo>
                  <a:pt x="0" y="9977793"/>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867379" y="2357821"/>
            <a:ext cx="17129793" cy="6649770"/>
          </a:xfrm>
          <a:prstGeom prst="rect">
            <a:avLst/>
          </a:prstGeom>
        </p:spPr>
        <p:txBody>
          <a:bodyPr anchor="t" rtlCol="false" tIns="0" lIns="0" bIns="0" rIns="0">
            <a:spAutoFit/>
          </a:bodyPr>
          <a:lstStyle/>
          <a:p>
            <a:pPr algn="just">
              <a:lnSpc>
                <a:spcPts val="4127"/>
              </a:lnSpc>
              <a:spcBef>
                <a:spcPct val="0"/>
              </a:spcBef>
            </a:pPr>
            <a:r>
              <a:rPr lang="en-US" sz="2948">
                <a:solidFill>
                  <a:srgbClr val="3F3F3F"/>
                </a:solidFill>
                <a:latin typeface="Arimo"/>
              </a:rPr>
              <a:t>We're thrilled to announce a groundbreaking real estate platform designed to simplify and empower property transactions!</a:t>
            </a:r>
          </a:p>
          <a:p>
            <a:pPr algn="just">
              <a:lnSpc>
                <a:spcPts val="3847"/>
              </a:lnSpc>
              <a:spcBef>
                <a:spcPct val="0"/>
              </a:spcBef>
            </a:pPr>
          </a:p>
          <a:p>
            <a:pPr algn="just">
              <a:lnSpc>
                <a:spcPts val="5540"/>
              </a:lnSpc>
            </a:pPr>
            <a:r>
              <a:rPr lang="en-US" sz="3148">
                <a:solidFill>
                  <a:srgbClr val="3F3F3F"/>
                </a:solidFill>
                <a:latin typeface="Arimo Bold"/>
              </a:rPr>
              <a:t>Our Mission:</a:t>
            </a:r>
          </a:p>
          <a:p>
            <a:pPr algn="just">
              <a:lnSpc>
                <a:spcPts val="5188"/>
              </a:lnSpc>
            </a:pPr>
            <a:r>
              <a:rPr lang="en-US" sz="2948">
                <a:solidFill>
                  <a:srgbClr val="3F3F3F"/>
                </a:solidFill>
                <a:latin typeface="Arimo"/>
              </a:rPr>
              <a:t>Connect Savvy Buyers and Sellers: We bridge the gap between property owners and seekers, eliminating the traditional hassles associated with buying and selling real estate.</a:t>
            </a:r>
          </a:p>
          <a:p>
            <a:pPr algn="just">
              <a:lnSpc>
                <a:spcPts val="3847"/>
              </a:lnSpc>
              <a:spcBef>
                <a:spcPct val="0"/>
              </a:spcBef>
            </a:pPr>
          </a:p>
          <a:p>
            <a:pPr algn="just">
              <a:lnSpc>
                <a:spcPts val="4127"/>
              </a:lnSpc>
              <a:spcBef>
                <a:spcPct val="0"/>
              </a:spcBef>
            </a:pPr>
            <a:r>
              <a:rPr lang="en-US" sz="2948">
                <a:solidFill>
                  <a:srgbClr val="3F3F3F"/>
                </a:solidFill>
                <a:latin typeface="Arimo"/>
              </a:rPr>
              <a:t>Seamless User Experience: Our platform prioritizes user-friendliness, ensuring a smooth and reliable journey for everyone involved.</a:t>
            </a:r>
          </a:p>
          <a:p>
            <a:pPr algn="just">
              <a:lnSpc>
                <a:spcPts val="4127"/>
              </a:lnSpc>
              <a:spcBef>
                <a:spcPct val="0"/>
              </a:spcBef>
            </a:pPr>
          </a:p>
          <a:p>
            <a:pPr algn="just">
              <a:lnSpc>
                <a:spcPts val="4127"/>
              </a:lnSpc>
              <a:spcBef>
                <a:spcPct val="0"/>
              </a:spcBef>
            </a:pPr>
            <a:r>
              <a:rPr lang="en-US" sz="2948">
                <a:solidFill>
                  <a:srgbClr val="3F3F3F"/>
                </a:solidFill>
                <a:latin typeface="Arimo"/>
              </a:rPr>
              <a:t>Security and Transparency: We take user safety and trust seriously, providing a secure and transparent environment for your real estate investments.</a:t>
            </a:r>
          </a:p>
        </p:txBody>
      </p:sp>
      <p:sp>
        <p:nvSpPr>
          <p:cNvPr name="Freeform 5" id="5"/>
          <p:cNvSpPr/>
          <p:nvPr/>
        </p:nvSpPr>
        <p:spPr>
          <a:xfrm flipH="false" flipV="false" rot="-1092932">
            <a:off x="71098" y="399474"/>
            <a:ext cx="1274059" cy="801499"/>
          </a:xfrm>
          <a:custGeom>
            <a:avLst/>
            <a:gdLst/>
            <a:ahLst/>
            <a:cxnLst/>
            <a:rect r="r" b="b" t="t" l="l"/>
            <a:pathLst>
              <a:path h="801499" w="1274059">
                <a:moveTo>
                  <a:pt x="0" y="0"/>
                </a:moveTo>
                <a:lnTo>
                  <a:pt x="1274059" y="0"/>
                </a:lnTo>
                <a:lnTo>
                  <a:pt x="1274059" y="801499"/>
                </a:lnTo>
                <a:lnTo>
                  <a:pt x="0" y="801499"/>
                </a:lnTo>
                <a:lnTo>
                  <a:pt x="0" y="0"/>
                </a:lnTo>
                <a:close/>
              </a:path>
            </a:pathLst>
          </a:custGeom>
          <a:blipFill>
            <a:blip r:embed="rId6">
              <a:alphaModFix amt="52000"/>
              <a:extLst>
                <a:ext uri="{96DAC541-7B7A-43D3-8B79-37D633B846F1}">
                  <asvg:svgBlip xmlns:asvg="http://schemas.microsoft.com/office/drawing/2016/SVG/main" r:embed="rId7"/>
                </a:ext>
              </a:extLst>
            </a:blip>
            <a:stretch>
              <a:fillRect l="0" t="0" r="0" b="0"/>
            </a:stretch>
          </a:blipFill>
          <a:ln cap="sq">
            <a:noFill/>
            <a:prstDash val="solid"/>
            <a:miter/>
          </a:ln>
        </p:spPr>
      </p:sp>
      <p:sp>
        <p:nvSpPr>
          <p:cNvPr name="TextBox 6" id="6"/>
          <p:cNvSpPr txBox="true"/>
          <p:nvPr/>
        </p:nvSpPr>
        <p:spPr>
          <a:xfrm rot="0">
            <a:off x="708127" y="951397"/>
            <a:ext cx="17356170" cy="771523"/>
          </a:xfrm>
          <a:prstGeom prst="rect">
            <a:avLst/>
          </a:prstGeom>
        </p:spPr>
        <p:txBody>
          <a:bodyPr anchor="t" rtlCol="false" tIns="0" lIns="0" bIns="0" rIns="0">
            <a:spAutoFit/>
          </a:bodyPr>
          <a:lstStyle/>
          <a:p>
            <a:pPr algn="l">
              <a:lnSpc>
                <a:spcPts val="6300"/>
              </a:lnSpc>
            </a:pPr>
            <a:r>
              <a:rPr lang="en-US" sz="4500">
                <a:solidFill>
                  <a:srgbClr val="3F3F3F"/>
                </a:solidFill>
                <a:latin typeface="Playfair Display Bold"/>
              </a:rPr>
              <a:t>Take Control. Invest Smarter. Introducing the Real Estate Broker</a:t>
            </a:r>
          </a:p>
        </p:txBody>
      </p:sp>
      <p:sp>
        <p:nvSpPr>
          <p:cNvPr name="TextBox 7" id="7"/>
          <p:cNvSpPr txBox="true"/>
          <p:nvPr/>
        </p:nvSpPr>
        <p:spPr>
          <a:xfrm rot="0">
            <a:off x="493338" y="4796018"/>
            <a:ext cx="196880" cy="441551"/>
          </a:xfrm>
          <a:prstGeom prst="rect">
            <a:avLst/>
          </a:prstGeom>
        </p:spPr>
        <p:txBody>
          <a:bodyPr anchor="t" rtlCol="false" tIns="0" lIns="0" bIns="0" rIns="0">
            <a:spAutoFit/>
          </a:bodyPr>
          <a:lstStyle/>
          <a:p>
            <a:pPr algn="l">
              <a:lnSpc>
                <a:spcPts val="3593"/>
              </a:lnSpc>
            </a:pPr>
            <a:r>
              <a:rPr lang="en-US" sz="2566">
                <a:solidFill>
                  <a:srgbClr val="E48312"/>
                </a:solidFill>
                <a:ea typeface="Arimo"/>
              </a:rPr>
              <a:t>●</a:t>
            </a:r>
          </a:p>
        </p:txBody>
      </p:sp>
      <p:sp>
        <p:nvSpPr>
          <p:cNvPr name="TextBox 8" id="8"/>
          <p:cNvSpPr txBox="true"/>
          <p:nvPr/>
        </p:nvSpPr>
        <p:spPr>
          <a:xfrm rot="0">
            <a:off x="493338" y="6428194"/>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9" id="9"/>
          <p:cNvSpPr txBox="true"/>
          <p:nvPr/>
        </p:nvSpPr>
        <p:spPr>
          <a:xfrm rot="0">
            <a:off x="493338" y="8112790"/>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Freeform 10" id="10"/>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8">
              <a:alphaModFix amt="31999"/>
            </a:blip>
            <a:stretch>
              <a:fillRect l="0" t="0" r="0" b="0"/>
            </a:stretch>
          </a:blipFill>
          <a:ln cap="sq">
            <a:noFill/>
            <a:prstDash val="solid"/>
            <a:miter/>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21306" y="-707427"/>
            <a:ext cx="16774123" cy="9428657"/>
          </a:xfrm>
          <a:custGeom>
            <a:avLst/>
            <a:gdLst/>
            <a:ahLst/>
            <a:cxnLst/>
            <a:rect r="r" b="b" t="t" l="l"/>
            <a:pathLst>
              <a:path h="9428657" w="16774123">
                <a:moveTo>
                  <a:pt x="0" y="0"/>
                </a:moveTo>
                <a:lnTo>
                  <a:pt x="16774123" y="0"/>
                </a:lnTo>
                <a:lnTo>
                  <a:pt x="16774123" y="9428657"/>
                </a:lnTo>
                <a:lnTo>
                  <a:pt x="0" y="942865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a:ln cap="sq">
            <a:noFill/>
            <a:prstDash val="solid"/>
            <a:miter/>
          </a:ln>
        </p:spPr>
      </p:sp>
      <p:sp>
        <p:nvSpPr>
          <p:cNvPr name="TextBox 4" id="4"/>
          <p:cNvSpPr txBox="true"/>
          <p:nvPr/>
        </p:nvSpPr>
        <p:spPr>
          <a:xfrm rot="0">
            <a:off x="1420690" y="2053730"/>
            <a:ext cx="15775355" cy="6800850"/>
          </a:xfrm>
          <a:prstGeom prst="rect">
            <a:avLst/>
          </a:prstGeom>
        </p:spPr>
        <p:txBody>
          <a:bodyPr anchor="t" rtlCol="false" tIns="0" lIns="0" bIns="0" rIns="0">
            <a:spAutoFit/>
          </a:bodyPr>
          <a:lstStyle/>
          <a:p>
            <a:pPr>
              <a:lnSpc>
                <a:spcPts val="4199"/>
              </a:lnSpc>
            </a:pPr>
            <a:r>
              <a:rPr lang="en-US" sz="2999">
                <a:solidFill>
                  <a:srgbClr val="000000"/>
                </a:solidFill>
                <a:latin typeface="Arimo Bold"/>
              </a:rPr>
              <a:t>Effortless Exploration:</a:t>
            </a:r>
            <a:r>
              <a:rPr lang="en-US" sz="2999">
                <a:solidFill>
                  <a:srgbClr val="000000"/>
                </a:solidFill>
                <a:latin typeface="Arimo"/>
              </a:rPr>
              <a:t> Discover curated property listings with detailed information– location, size, availability, and development potential. Find your perfect plot effortlessly.</a:t>
            </a:r>
          </a:p>
          <a:p>
            <a:pPr>
              <a:lnSpc>
                <a:spcPts val="4199"/>
              </a:lnSpc>
            </a:pPr>
          </a:p>
          <a:p>
            <a:pPr>
              <a:lnSpc>
                <a:spcPts val="4199"/>
              </a:lnSpc>
            </a:pPr>
            <a:r>
              <a:rPr lang="en-US" sz="2999">
                <a:solidFill>
                  <a:srgbClr val="000000"/>
                </a:solidFill>
                <a:latin typeface="Arimo Bold"/>
              </a:rPr>
              <a:t>Confident Transactions</a:t>
            </a:r>
            <a:r>
              <a:rPr lang="en-US" sz="2999">
                <a:solidFill>
                  <a:srgbClr val="000000"/>
                </a:solidFill>
                <a:latin typeface="Arimo"/>
              </a:rPr>
              <a:t>: Bid or auction your properties in a secure and transparent environment. Fair market pricing ensures you maximize your profit potential.</a:t>
            </a:r>
          </a:p>
          <a:p>
            <a:pPr>
              <a:lnSpc>
                <a:spcPts val="4199"/>
              </a:lnSpc>
            </a:pPr>
          </a:p>
          <a:p>
            <a:pPr>
              <a:lnSpc>
                <a:spcPts val="4199"/>
              </a:lnSpc>
            </a:pPr>
            <a:r>
              <a:rPr lang="en-US" sz="2999">
                <a:solidFill>
                  <a:srgbClr val="000000"/>
                </a:solidFill>
                <a:latin typeface="Arimo Bold"/>
              </a:rPr>
              <a:t>Stay Informed, Stay Ahead:</a:t>
            </a:r>
            <a:r>
              <a:rPr lang="en-US" sz="2999">
                <a:solidFill>
                  <a:srgbClr val="000000"/>
                </a:solidFill>
                <a:latin typeface="Arimo"/>
              </a:rPr>
              <a:t> Watchlist desired properties, receive bidding updates, and track market trends with dynamic pricing. Make smarter investment decisions.</a:t>
            </a:r>
          </a:p>
          <a:p>
            <a:pPr>
              <a:lnSpc>
                <a:spcPts val="4199"/>
              </a:lnSpc>
            </a:pPr>
          </a:p>
          <a:p>
            <a:pPr>
              <a:lnSpc>
                <a:spcPts val="4199"/>
              </a:lnSpc>
            </a:pPr>
            <a:r>
              <a:rPr lang="en-US" sz="2999">
                <a:solidFill>
                  <a:srgbClr val="000000"/>
                </a:solidFill>
                <a:latin typeface="Arimo Bold"/>
              </a:rPr>
              <a:t>Manage Your Portfolio:</a:t>
            </a:r>
            <a:r>
              <a:rPr lang="en-US" sz="2999">
                <a:solidFill>
                  <a:srgbClr val="000000"/>
                </a:solidFill>
                <a:latin typeface="Arimo"/>
              </a:rPr>
              <a:t> Easily access transaction history, track investments, and control finances with a dedicated portfolio section. Stay in complete control.</a:t>
            </a:r>
          </a:p>
          <a:p>
            <a:pPr>
              <a:lnSpc>
                <a:spcPts val="4199"/>
              </a:lnSpc>
            </a:pPr>
          </a:p>
          <a:p>
            <a:pPr>
              <a:lnSpc>
                <a:spcPts val="4199"/>
              </a:lnSpc>
            </a:pPr>
            <a:r>
              <a:rPr lang="en-US" sz="2999">
                <a:solidFill>
                  <a:srgbClr val="000000"/>
                </a:solidFill>
                <a:latin typeface="Arimo Bold"/>
              </a:rPr>
              <a:t>Potential users</a:t>
            </a:r>
            <a:r>
              <a:rPr lang="en-US" sz="2999">
                <a:solidFill>
                  <a:srgbClr val="000000"/>
                </a:solidFill>
                <a:latin typeface="Arimo"/>
              </a:rPr>
              <a:t>: 1. Property owners and sellers  2. Broker Administrators</a:t>
            </a:r>
          </a:p>
        </p:txBody>
      </p:sp>
      <p:sp>
        <p:nvSpPr>
          <p:cNvPr name="Freeform 5" id="5"/>
          <p:cNvSpPr/>
          <p:nvPr/>
        </p:nvSpPr>
        <p:spPr>
          <a:xfrm flipH="false" flipV="false" rot="-99935">
            <a:off x="296781" y="558660"/>
            <a:ext cx="1106233" cy="1232332"/>
          </a:xfrm>
          <a:custGeom>
            <a:avLst/>
            <a:gdLst/>
            <a:ahLst/>
            <a:cxnLst/>
            <a:rect r="r" b="b" t="t" l="l"/>
            <a:pathLst>
              <a:path h="1232332" w="1106233">
                <a:moveTo>
                  <a:pt x="0" y="0"/>
                </a:moveTo>
                <a:lnTo>
                  <a:pt x="1106233" y="0"/>
                </a:lnTo>
                <a:lnTo>
                  <a:pt x="1106233" y="1232332"/>
                </a:lnTo>
                <a:lnTo>
                  <a:pt x="0" y="1232332"/>
                </a:lnTo>
                <a:lnTo>
                  <a:pt x="0" y="0"/>
                </a:lnTo>
                <a:close/>
              </a:path>
            </a:pathLst>
          </a:custGeom>
          <a:blipFill>
            <a:blip r:embed="rId6">
              <a:alphaModFix amt="60000"/>
            </a:blip>
            <a:stretch>
              <a:fillRect l="0" t="0" r="0" b="0"/>
            </a:stretch>
          </a:blipFill>
        </p:spPr>
      </p:sp>
      <p:sp>
        <p:nvSpPr>
          <p:cNvPr name="TextBox 6" id="6"/>
          <p:cNvSpPr txBox="true"/>
          <p:nvPr/>
        </p:nvSpPr>
        <p:spPr>
          <a:xfrm rot="0">
            <a:off x="1420690" y="611581"/>
            <a:ext cx="11425060" cy="1012189"/>
          </a:xfrm>
          <a:prstGeom prst="rect">
            <a:avLst/>
          </a:prstGeom>
        </p:spPr>
        <p:txBody>
          <a:bodyPr anchor="t" rtlCol="false" tIns="0" lIns="0" bIns="0" rIns="0">
            <a:spAutoFit/>
          </a:bodyPr>
          <a:lstStyle/>
          <a:p>
            <a:pPr algn="l">
              <a:lnSpc>
                <a:spcPts val="8260"/>
              </a:lnSpc>
            </a:pPr>
            <a:r>
              <a:rPr lang="en-US" sz="5900">
                <a:solidFill>
                  <a:srgbClr val="3F3F3F"/>
                </a:solidFill>
                <a:latin typeface="Playfair Display Bold"/>
              </a:rPr>
              <a:t>Why the Real Estate Broker?</a:t>
            </a:r>
          </a:p>
        </p:txBody>
      </p:sp>
      <p:sp>
        <p:nvSpPr>
          <p:cNvPr name="TextBox 7" id="7"/>
          <p:cNvSpPr txBox="true"/>
          <p:nvPr/>
        </p:nvSpPr>
        <p:spPr>
          <a:xfrm rot="0">
            <a:off x="1010792" y="2044205"/>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8" id="8"/>
          <p:cNvSpPr txBox="true"/>
          <p:nvPr/>
        </p:nvSpPr>
        <p:spPr>
          <a:xfrm rot="0">
            <a:off x="1010792" y="5247512"/>
            <a:ext cx="196880" cy="445963"/>
          </a:xfrm>
          <a:prstGeom prst="rect">
            <a:avLst/>
          </a:prstGeom>
        </p:spPr>
        <p:txBody>
          <a:bodyPr anchor="t" rtlCol="false" tIns="0" lIns="0" bIns="0" rIns="0">
            <a:spAutoFit/>
          </a:bodyPr>
          <a:lstStyle/>
          <a:p>
            <a:pPr algn="l">
              <a:lnSpc>
                <a:spcPts val="3593"/>
              </a:lnSpc>
            </a:pPr>
            <a:r>
              <a:rPr lang="en-US" sz="2566">
                <a:solidFill>
                  <a:srgbClr val="E48312"/>
                </a:solidFill>
                <a:ea typeface="Arimo"/>
              </a:rPr>
              <a:t>●</a:t>
            </a:r>
          </a:p>
        </p:txBody>
      </p:sp>
      <p:sp>
        <p:nvSpPr>
          <p:cNvPr name="TextBox 9" id="9"/>
          <p:cNvSpPr txBox="true"/>
          <p:nvPr/>
        </p:nvSpPr>
        <p:spPr>
          <a:xfrm rot="0">
            <a:off x="1037654" y="6826950"/>
            <a:ext cx="196880" cy="441551"/>
          </a:xfrm>
          <a:prstGeom prst="rect">
            <a:avLst/>
          </a:prstGeom>
        </p:spPr>
        <p:txBody>
          <a:bodyPr anchor="t" rtlCol="false" tIns="0" lIns="0" bIns="0" rIns="0">
            <a:spAutoFit/>
          </a:bodyPr>
          <a:lstStyle/>
          <a:p>
            <a:pPr algn="l">
              <a:lnSpc>
                <a:spcPts val="3593"/>
              </a:lnSpc>
            </a:pPr>
            <a:r>
              <a:rPr lang="en-US" sz="2566">
                <a:solidFill>
                  <a:srgbClr val="E48312"/>
                </a:solidFill>
                <a:ea typeface="Arimo"/>
              </a:rPr>
              <a:t>●</a:t>
            </a:r>
          </a:p>
        </p:txBody>
      </p:sp>
      <p:sp>
        <p:nvSpPr>
          <p:cNvPr name="TextBox 10" id="10"/>
          <p:cNvSpPr txBox="true"/>
          <p:nvPr/>
        </p:nvSpPr>
        <p:spPr>
          <a:xfrm rot="0">
            <a:off x="1037654" y="3672486"/>
            <a:ext cx="196880" cy="441551"/>
          </a:xfrm>
          <a:prstGeom prst="rect">
            <a:avLst/>
          </a:prstGeom>
        </p:spPr>
        <p:txBody>
          <a:bodyPr anchor="t" rtlCol="false" tIns="0" lIns="0" bIns="0" rIns="0">
            <a:spAutoFit/>
          </a:bodyPr>
          <a:lstStyle/>
          <a:p>
            <a:pPr algn="l">
              <a:lnSpc>
                <a:spcPts val="3593"/>
              </a:lnSpc>
            </a:pPr>
            <a:r>
              <a:rPr lang="en-US" sz="2566">
                <a:solidFill>
                  <a:srgbClr val="E48312"/>
                </a:solidFill>
                <a:ea typeface="Arimo"/>
              </a:rPr>
              <a:t>●</a:t>
            </a:r>
          </a:p>
        </p:txBody>
      </p:sp>
      <p:sp>
        <p:nvSpPr>
          <p:cNvPr name="TextBox 11" id="11"/>
          <p:cNvSpPr txBox="true"/>
          <p:nvPr/>
        </p:nvSpPr>
        <p:spPr>
          <a:xfrm rot="0">
            <a:off x="1010792" y="8401977"/>
            <a:ext cx="196880" cy="441551"/>
          </a:xfrm>
          <a:prstGeom prst="rect">
            <a:avLst/>
          </a:prstGeom>
        </p:spPr>
        <p:txBody>
          <a:bodyPr anchor="t" rtlCol="false" tIns="0" lIns="0" bIns="0" rIns="0">
            <a:spAutoFit/>
          </a:bodyPr>
          <a:lstStyle/>
          <a:p>
            <a:pPr algn="l">
              <a:lnSpc>
                <a:spcPts val="3593"/>
              </a:lnSpc>
            </a:pPr>
            <a:r>
              <a:rPr lang="en-US" sz="2566">
                <a:solidFill>
                  <a:srgbClr val="E48312"/>
                </a:solidFill>
                <a:ea typeface="Arimo"/>
              </a:rPr>
              <a:t>●</a:t>
            </a:r>
          </a:p>
        </p:txBody>
      </p:sp>
      <p:sp>
        <p:nvSpPr>
          <p:cNvPr name="Freeform 12" id="12"/>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7">
              <a:alphaModFix amt="31999"/>
            </a:blip>
            <a:stretch>
              <a:fillRect l="0" t="0" r="0" b="0"/>
            </a:stretch>
          </a:blipFill>
          <a:ln cap="sq">
            <a:noFill/>
            <a:prstDash val="solid"/>
            <a:miter/>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411445" y="-1105036"/>
            <a:ext cx="15643394" cy="8793080"/>
          </a:xfrm>
          <a:custGeom>
            <a:avLst/>
            <a:gdLst/>
            <a:ahLst/>
            <a:cxnLst/>
            <a:rect r="r" b="b" t="t" l="l"/>
            <a:pathLst>
              <a:path h="8793080" w="15643394">
                <a:moveTo>
                  <a:pt x="0" y="0"/>
                </a:moveTo>
                <a:lnTo>
                  <a:pt x="15643394" y="0"/>
                </a:lnTo>
                <a:lnTo>
                  <a:pt x="15643394" y="8793080"/>
                </a:lnTo>
                <a:lnTo>
                  <a:pt x="0" y="879308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863385" y="90868"/>
            <a:ext cx="15571379" cy="937832"/>
          </a:xfrm>
          <a:prstGeom prst="rect">
            <a:avLst/>
          </a:prstGeom>
        </p:spPr>
        <p:txBody>
          <a:bodyPr anchor="t" rtlCol="false" tIns="0" lIns="0" bIns="0" rIns="0">
            <a:spAutoFit/>
          </a:bodyPr>
          <a:lstStyle/>
          <a:p>
            <a:pPr algn="l">
              <a:lnSpc>
                <a:spcPts val="7633"/>
              </a:lnSpc>
            </a:pPr>
            <a:r>
              <a:rPr lang="en-US" sz="5452">
                <a:solidFill>
                  <a:srgbClr val="3F3F3F"/>
                </a:solidFill>
                <a:latin typeface="Playfair Display Bold"/>
              </a:rPr>
              <a:t>Major Requirements: </a:t>
            </a:r>
            <a:r>
              <a:rPr lang="en-US" sz="5452">
                <a:solidFill>
                  <a:srgbClr val="3F3F3F"/>
                </a:solidFill>
                <a:latin typeface="Playfair Display Bold"/>
              </a:rPr>
              <a:t>Functional Requirements</a:t>
            </a:r>
          </a:p>
        </p:txBody>
      </p:sp>
      <p:sp>
        <p:nvSpPr>
          <p:cNvPr name="TextBox 5" id="5"/>
          <p:cNvSpPr txBox="true"/>
          <p:nvPr/>
        </p:nvSpPr>
        <p:spPr>
          <a:xfrm rot="0">
            <a:off x="755991" y="1415552"/>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6" id="6"/>
          <p:cNvSpPr txBox="true"/>
          <p:nvPr/>
        </p:nvSpPr>
        <p:spPr>
          <a:xfrm rot="0">
            <a:off x="755991" y="1834918"/>
            <a:ext cx="214789" cy="500380"/>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7" id="7"/>
          <p:cNvSpPr txBox="true"/>
          <p:nvPr/>
        </p:nvSpPr>
        <p:spPr>
          <a:xfrm rot="0">
            <a:off x="755991" y="2422676"/>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8" id="8"/>
          <p:cNvSpPr txBox="true"/>
          <p:nvPr/>
        </p:nvSpPr>
        <p:spPr>
          <a:xfrm rot="0">
            <a:off x="786234" y="3005621"/>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9" id="9"/>
          <p:cNvSpPr txBox="true"/>
          <p:nvPr/>
        </p:nvSpPr>
        <p:spPr>
          <a:xfrm rot="0">
            <a:off x="1051316" y="1425077"/>
            <a:ext cx="17236684" cy="7768714"/>
          </a:xfrm>
          <a:prstGeom prst="rect">
            <a:avLst/>
          </a:prstGeom>
        </p:spPr>
        <p:txBody>
          <a:bodyPr anchor="t" rtlCol="false" tIns="0" lIns="0" bIns="0" rIns="0">
            <a:spAutoFit/>
          </a:bodyPr>
          <a:lstStyle/>
          <a:p>
            <a:pPr>
              <a:lnSpc>
                <a:spcPts val="3878"/>
              </a:lnSpc>
              <a:spcBef>
                <a:spcPct val="0"/>
              </a:spcBef>
            </a:pPr>
            <a:r>
              <a:rPr lang="en-US" sz="2770">
                <a:solidFill>
                  <a:srgbClr val="3F3F3F"/>
                </a:solidFill>
                <a:latin typeface="Arimo Bold"/>
              </a:rPr>
              <a:t>Registration &amp; Login:</a:t>
            </a:r>
            <a:r>
              <a:rPr lang="en-US" sz="2770">
                <a:solidFill>
                  <a:srgbClr val="3F3F3F"/>
                </a:solidFill>
                <a:latin typeface="Arimo"/>
              </a:rPr>
              <a:t> Sign up for an account and log in to access the platform.</a:t>
            </a:r>
          </a:p>
          <a:p>
            <a:pPr>
              <a:lnSpc>
                <a:spcPts val="3878"/>
              </a:lnSpc>
              <a:spcBef>
                <a:spcPct val="0"/>
              </a:spcBef>
            </a:pPr>
            <a:r>
              <a:rPr lang="en-US" sz="2770">
                <a:solidFill>
                  <a:srgbClr val="3F3F3F"/>
                </a:solidFill>
                <a:latin typeface="Arimo Bold"/>
              </a:rPr>
              <a:t>Home Page:</a:t>
            </a:r>
            <a:r>
              <a:rPr lang="en-US" sz="2770">
                <a:solidFill>
                  <a:srgbClr val="3F3F3F"/>
                </a:solidFill>
                <a:latin typeface="Arimo"/>
              </a:rPr>
              <a:t> Browse all available properties for sale.</a:t>
            </a:r>
          </a:p>
          <a:p>
            <a:pPr>
              <a:lnSpc>
                <a:spcPts val="3878"/>
              </a:lnSpc>
              <a:spcBef>
                <a:spcPct val="0"/>
              </a:spcBef>
            </a:pPr>
            <a:r>
              <a:rPr lang="en-US" sz="2770">
                <a:solidFill>
                  <a:srgbClr val="3F3F3F"/>
                </a:solidFill>
                <a:latin typeface="Arimo Bold"/>
              </a:rPr>
              <a:t>Property Details:</a:t>
            </a:r>
            <a:r>
              <a:rPr lang="en-US" sz="2770">
                <a:solidFill>
                  <a:srgbClr val="3F3F3F"/>
                </a:solidFill>
                <a:latin typeface="Arimo"/>
              </a:rPr>
              <a:t> Each property page shows key details, along with the best buy and sell prices.</a:t>
            </a:r>
          </a:p>
          <a:p>
            <a:pPr>
              <a:lnSpc>
                <a:spcPts val="3878"/>
              </a:lnSpc>
              <a:spcBef>
                <a:spcPct val="0"/>
              </a:spcBef>
            </a:pPr>
            <a:r>
              <a:rPr lang="en-US" sz="2770">
                <a:solidFill>
                  <a:srgbClr val="3F3F3F"/>
                </a:solidFill>
                <a:latin typeface="Arimo Bold"/>
              </a:rPr>
              <a:t>Trading Tools:</a:t>
            </a:r>
          </a:p>
          <a:p>
            <a:pPr marL="598065" indent="-299033" lvl="1">
              <a:lnSpc>
                <a:spcPts val="3878"/>
              </a:lnSpc>
              <a:buFont typeface="Arial"/>
              <a:buChar char="•"/>
            </a:pPr>
            <a:r>
              <a:rPr lang="en-US" sz="2770">
                <a:solidFill>
                  <a:srgbClr val="3F3F3F"/>
                </a:solidFill>
                <a:latin typeface="Arimo"/>
              </a:rPr>
              <a:t>Market Orders: Quickly buy or sell a property at the current market price.</a:t>
            </a:r>
          </a:p>
          <a:p>
            <a:pPr marL="598065" indent="-299033" lvl="1">
              <a:lnSpc>
                <a:spcPts val="3878"/>
              </a:lnSpc>
              <a:buFont typeface="Arial"/>
              <a:buChar char="•"/>
            </a:pPr>
            <a:r>
              <a:rPr lang="en-US" sz="2770">
                <a:solidFill>
                  <a:srgbClr val="3F3F3F"/>
                </a:solidFill>
                <a:latin typeface="Arimo"/>
              </a:rPr>
              <a:t>Limit Orders: Set buy/sell orders (bids) at specific prices for strategic acquisitions.</a:t>
            </a:r>
          </a:p>
          <a:p>
            <a:pPr marL="598065" indent="-299033" lvl="1">
              <a:lnSpc>
                <a:spcPts val="3878"/>
              </a:lnSpc>
              <a:buFont typeface="Arial"/>
              <a:buChar char="•"/>
            </a:pPr>
            <a:r>
              <a:rPr lang="en-US" sz="2770">
                <a:solidFill>
                  <a:srgbClr val="3F3F3F"/>
                </a:solidFill>
                <a:latin typeface="Arimo"/>
              </a:rPr>
              <a:t>Order Book: See real-time buy and sell offers from other users.</a:t>
            </a:r>
          </a:p>
          <a:p>
            <a:pPr>
              <a:lnSpc>
                <a:spcPts val="3878"/>
              </a:lnSpc>
              <a:spcBef>
                <a:spcPct val="0"/>
              </a:spcBef>
            </a:pPr>
            <a:r>
              <a:rPr lang="en-US" sz="2770">
                <a:solidFill>
                  <a:srgbClr val="3F3F3F"/>
                </a:solidFill>
                <a:latin typeface="Arimo Bold"/>
              </a:rPr>
              <a:t>Customization:</a:t>
            </a:r>
          </a:p>
          <a:p>
            <a:pPr marL="598065" indent="-299033" lvl="1">
              <a:lnSpc>
                <a:spcPts val="3878"/>
              </a:lnSpc>
              <a:buFont typeface="Arial"/>
              <a:buChar char="•"/>
            </a:pPr>
            <a:r>
              <a:rPr lang="en-US" sz="2770">
                <a:solidFill>
                  <a:srgbClr val="3F3F3F"/>
                </a:solidFill>
                <a:latin typeface="Arimo"/>
              </a:rPr>
              <a:t>Watchlist: Add interesting properties for easy tracking.</a:t>
            </a:r>
          </a:p>
          <a:p>
            <a:pPr marL="598065" indent="-299033" lvl="1">
              <a:lnSpc>
                <a:spcPts val="3878"/>
              </a:lnSpc>
              <a:buFont typeface="Arial"/>
              <a:buChar char="•"/>
            </a:pPr>
            <a:r>
              <a:rPr lang="en-US" sz="2770">
                <a:solidFill>
                  <a:srgbClr val="3F3F3F"/>
                </a:solidFill>
                <a:latin typeface="Arimo"/>
              </a:rPr>
              <a:t>Navigation Bar: Seamlessly access all sections - Portfolio, Watchlist, Funds, and Support.</a:t>
            </a:r>
          </a:p>
          <a:p>
            <a:pPr>
              <a:lnSpc>
                <a:spcPts val="3878"/>
              </a:lnSpc>
              <a:spcBef>
                <a:spcPct val="0"/>
              </a:spcBef>
            </a:pPr>
            <a:r>
              <a:rPr lang="en-US" sz="2770">
                <a:solidFill>
                  <a:srgbClr val="3F3F3F"/>
                </a:solidFill>
                <a:latin typeface="Arimo Bold"/>
              </a:rPr>
              <a:t>Account Management:</a:t>
            </a:r>
          </a:p>
          <a:p>
            <a:pPr marL="598065" indent="-299033" lvl="1">
              <a:lnSpc>
                <a:spcPts val="3878"/>
              </a:lnSpc>
              <a:buFont typeface="Arial"/>
              <a:buChar char="•"/>
            </a:pPr>
            <a:r>
              <a:rPr lang="en-US" sz="2770">
                <a:solidFill>
                  <a:srgbClr val="3F3F3F"/>
                </a:solidFill>
                <a:latin typeface="Arimo"/>
              </a:rPr>
              <a:t>Portfolio: View all your owned properties in one place.</a:t>
            </a:r>
          </a:p>
          <a:p>
            <a:pPr marL="598065" indent="-299033" lvl="1">
              <a:lnSpc>
                <a:spcPts val="3878"/>
              </a:lnSpc>
              <a:buFont typeface="Arial"/>
              <a:buChar char="•"/>
            </a:pPr>
            <a:r>
              <a:rPr lang="en-US" sz="2770">
                <a:solidFill>
                  <a:srgbClr val="3F3F3F"/>
                </a:solidFill>
                <a:latin typeface="Arimo"/>
              </a:rPr>
              <a:t>Watchlist: Manage your shortlisted properties for future reference.</a:t>
            </a:r>
          </a:p>
          <a:p>
            <a:pPr marL="598065" indent="-299033" lvl="1">
              <a:lnSpc>
                <a:spcPts val="3878"/>
              </a:lnSpc>
              <a:buFont typeface="Arial"/>
              <a:buChar char="•"/>
            </a:pPr>
            <a:r>
              <a:rPr lang="en-US" sz="2770">
                <a:solidFill>
                  <a:srgbClr val="3F3F3F"/>
                </a:solidFill>
                <a:latin typeface="Arimo"/>
              </a:rPr>
              <a:t>Funds: Monitor your available balance.</a:t>
            </a:r>
          </a:p>
          <a:p>
            <a:pPr marL="598065" indent="-299033" lvl="1">
              <a:lnSpc>
                <a:spcPts val="3878"/>
              </a:lnSpc>
              <a:buFont typeface="Arial"/>
              <a:buChar char="•"/>
            </a:pPr>
            <a:r>
              <a:rPr lang="en-US" sz="2770">
                <a:solidFill>
                  <a:srgbClr val="3F3F3F"/>
                </a:solidFill>
                <a:latin typeface="Arimo"/>
              </a:rPr>
              <a:t>Add/Withdraw Funds: Easily add or withdraw funds to manage your investments.</a:t>
            </a:r>
          </a:p>
          <a:p>
            <a:pPr>
              <a:lnSpc>
                <a:spcPts val="3878"/>
              </a:lnSpc>
              <a:spcBef>
                <a:spcPct val="0"/>
              </a:spcBef>
            </a:pPr>
            <a:r>
              <a:rPr lang="en-US" sz="2770">
                <a:solidFill>
                  <a:srgbClr val="3F3F3F"/>
                </a:solidFill>
                <a:latin typeface="Arimo Bold"/>
              </a:rPr>
              <a:t>Dedicated Support:</a:t>
            </a:r>
            <a:r>
              <a:rPr lang="en-US" sz="2770">
                <a:solidFill>
                  <a:srgbClr val="3F3F3F"/>
                </a:solidFill>
                <a:latin typeface="Arimo"/>
              </a:rPr>
              <a:t> Our Support Page provides contact information for any assistance you may need.</a:t>
            </a:r>
          </a:p>
        </p:txBody>
      </p:sp>
      <p:sp>
        <p:nvSpPr>
          <p:cNvPr name="TextBox 10" id="10"/>
          <p:cNvSpPr txBox="true"/>
          <p:nvPr/>
        </p:nvSpPr>
        <p:spPr>
          <a:xfrm rot="0">
            <a:off x="755991" y="4847205"/>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1" id="11"/>
          <p:cNvSpPr txBox="true"/>
          <p:nvPr/>
        </p:nvSpPr>
        <p:spPr>
          <a:xfrm rot="0">
            <a:off x="755991" y="6151944"/>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2" id="12"/>
          <p:cNvSpPr txBox="true"/>
          <p:nvPr/>
        </p:nvSpPr>
        <p:spPr>
          <a:xfrm rot="0">
            <a:off x="755991" y="8698224"/>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Freeform 13" id="13"/>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6">
              <a:alphaModFix amt="31999"/>
            </a:blip>
            <a:stretch>
              <a:fillRect l="0" t="0" r="0" b="0"/>
            </a:stretch>
          </a:blipFill>
          <a:ln cap="sq">
            <a:noFill/>
            <a:prstDash val="solid"/>
            <a:miter/>
          </a:ln>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22545" y="-1112701"/>
            <a:ext cx="17531157" cy="9854182"/>
          </a:xfrm>
          <a:custGeom>
            <a:avLst/>
            <a:gdLst/>
            <a:ahLst/>
            <a:cxnLst/>
            <a:rect r="r" b="b" t="t" l="l"/>
            <a:pathLst>
              <a:path h="9854182" w="17531157">
                <a:moveTo>
                  <a:pt x="0" y="0"/>
                </a:moveTo>
                <a:lnTo>
                  <a:pt x="17531157" y="0"/>
                </a:lnTo>
                <a:lnTo>
                  <a:pt x="17531157" y="9854182"/>
                </a:lnTo>
                <a:lnTo>
                  <a:pt x="0" y="985418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832016" y="549941"/>
            <a:ext cx="16921686" cy="862268"/>
          </a:xfrm>
          <a:prstGeom prst="rect">
            <a:avLst/>
          </a:prstGeom>
        </p:spPr>
        <p:txBody>
          <a:bodyPr anchor="t" rtlCol="false" tIns="0" lIns="0" bIns="0" rIns="0">
            <a:spAutoFit/>
          </a:bodyPr>
          <a:lstStyle/>
          <a:p>
            <a:pPr algn="l">
              <a:lnSpc>
                <a:spcPts val="7073"/>
              </a:lnSpc>
            </a:pPr>
            <a:r>
              <a:rPr lang="en-US" sz="5052">
                <a:solidFill>
                  <a:srgbClr val="3F3F3F"/>
                </a:solidFill>
                <a:latin typeface="Playfair Display Bold"/>
              </a:rPr>
              <a:t>Major Requirements: Hardware and Software Interfaces</a:t>
            </a:r>
          </a:p>
        </p:txBody>
      </p:sp>
      <p:sp>
        <p:nvSpPr>
          <p:cNvPr name="TextBox 5" id="5"/>
          <p:cNvSpPr txBox="true"/>
          <p:nvPr/>
        </p:nvSpPr>
        <p:spPr>
          <a:xfrm rot="0">
            <a:off x="832016" y="1728293"/>
            <a:ext cx="16921686" cy="7530007"/>
          </a:xfrm>
          <a:prstGeom prst="rect">
            <a:avLst/>
          </a:prstGeom>
        </p:spPr>
        <p:txBody>
          <a:bodyPr anchor="t" rtlCol="false" tIns="0" lIns="0" bIns="0" rIns="0">
            <a:spAutoFit/>
          </a:bodyPr>
          <a:lstStyle/>
          <a:p>
            <a:pPr algn="just">
              <a:lnSpc>
                <a:spcPts val="4050"/>
              </a:lnSpc>
            </a:pPr>
            <a:r>
              <a:rPr lang="en-US" sz="2893">
                <a:solidFill>
                  <a:srgbClr val="3F3F3F"/>
                </a:solidFill>
                <a:latin typeface="Arimo Bold"/>
              </a:rPr>
              <a:t>Hardware Interfaces:</a:t>
            </a:r>
          </a:p>
          <a:p>
            <a:pPr algn="just" marL="581429" indent="-290714" lvl="1">
              <a:lnSpc>
                <a:spcPts val="3770"/>
              </a:lnSpc>
              <a:buFont typeface="Arial"/>
              <a:buChar char="•"/>
            </a:pPr>
            <a:r>
              <a:rPr lang="en-US" sz="2693">
                <a:solidFill>
                  <a:srgbClr val="3F3F3F"/>
                </a:solidFill>
                <a:latin typeface="Arimo"/>
              </a:rPr>
              <a:t>Admin Terminal: A computer with internet access allows adding new properties after ownership verification.</a:t>
            </a:r>
          </a:p>
          <a:p>
            <a:pPr algn="just" marL="581429" indent="-290714" lvl="1">
              <a:lnSpc>
                <a:spcPts val="3770"/>
              </a:lnSpc>
              <a:buFont typeface="Arial"/>
              <a:buChar char="•"/>
            </a:pPr>
            <a:r>
              <a:rPr lang="en-US" sz="2693">
                <a:solidFill>
                  <a:srgbClr val="3F3F3F"/>
                </a:solidFill>
                <a:latin typeface="Arimo"/>
              </a:rPr>
              <a:t>Customer Access: Any internet-connected PC or mobile device can be used to access the broker application for buying and selling properties.</a:t>
            </a:r>
          </a:p>
          <a:p>
            <a:pPr algn="just" marL="581429" indent="-290714" lvl="1">
              <a:lnSpc>
                <a:spcPts val="3770"/>
              </a:lnSpc>
              <a:buFont typeface="Arial"/>
              <a:buChar char="•"/>
            </a:pPr>
            <a:r>
              <a:rPr lang="en-US" sz="2693">
                <a:solidFill>
                  <a:srgbClr val="3F3F3F"/>
                </a:solidFill>
                <a:latin typeface="Arimo"/>
              </a:rPr>
              <a:t>Mobile Payment Verification: Mobile phones are used to receive one-time passwords (OTPs) from banks for secure payment authorization.</a:t>
            </a:r>
          </a:p>
          <a:p>
            <a:pPr algn="just">
              <a:lnSpc>
                <a:spcPts val="2510"/>
              </a:lnSpc>
            </a:pPr>
          </a:p>
          <a:p>
            <a:pPr algn="just">
              <a:lnSpc>
                <a:spcPts val="4050"/>
              </a:lnSpc>
            </a:pPr>
            <a:r>
              <a:rPr lang="en-US" sz="2893">
                <a:solidFill>
                  <a:srgbClr val="3F3F3F"/>
                </a:solidFill>
                <a:latin typeface="Arimo Bold"/>
              </a:rPr>
              <a:t>Software Interfaces:</a:t>
            </a:r>
          </a:p>
          <a:p>
            <a:pPr algn="just" marL="581429" indent="-290714" lvl="1">
              <a:lnSpc>
                <a:spcPts val="3770"/>
              </a:lnSpc>
              <a:buFont typeface="Arial"/>
              <a:buChar char="•"/>
            </a:pPr>
            <a:r>
              <a:rPr lang="en-US" sz="2693">
                <a:solidFill>
                  <a:srgbClr val="3F3F3F"/>
                </a:solidFill>
                <a:latin typeface="Arimo"/>
              </a:rPr>
              <a:t>Frontend-Backend Communication: Data is securely transferred between the user interface and server using HTTPS and RESTful APIs.</a:t>
            </a:r>
          </a:p>
          <a:p>
            <a:pPr algn="just" marL="581429" indent="-290714" lvl="1">
              <a:lnSpc>
                <a:spcPts val="3770"/>
              </a:lnSpc>
              <a:buFont typeface="Arial"/>
              <a:buChar char="•"/>
            </a:pPr>
            <a:r>
              <a:rPr lang="en-US" sz="2693">
                <a:solidFill>
                  <a:srgbClr val="3F3F3F"/>
                </a:solidFill>
                <a:latin typeface="Arimo"/>
              </a:rPr>
              <a:t>Payment Processing: Payment APIs and bank software enable adding and withdrawing funds between the broker and bank accounts.</a:t>
            </a:r>
          </a:p>
          <a:p>
            <a:pPr algn="just" marL="581429" indent="-290714" lvl="1">
              <a:lnSpc>
                <a:spcPts val="3770"/>
              </a:lnSpc>
              <a:buFont typeface="Arial"/>
              <a:buChar char="•"/>
            </a:pPr>
            <a:r>
              <a:rPr lang="en-US" sz="2693">
                <a:solidFill>
                  <a:srgbClr val="3F3F3F"/>
                </a:solidFill>
                <a:latin typeface="Arimo"/>
              </a:rPr>
              <a:t>eKYC Integration: Customer identity and authorization for property transactions are verified using an eKYC API.</a:t>
            </a:r>
          </a:p>
          <a:p>
            <a:pPr algn="just" marL="581429" indent="-290714" lvl="1">
              <a:lnSpc>
                <a:spcPts val="3770"/>
              </a:lnSpc>
              <a:buFont typeface="Arial"/>
              <a:buChar char="•"/>
            </a:pPr>
            <a:r>
              <a:rPr lang="en-US" sz="2693">
                <a:solidFill>
                  <a:srgbClr val="3F3F3F"/>
                </a:solidFill>
                <a:latin typeface="Arimo"/>
              </a:rPr>
              <a:t>Database Storage: All property data is securely stored in an ACID-compliant database, ensuring data integrity and controlled access based on user roles</a:t>
            </a:r>
          </a:p>
        </p:txBody>
      </p:sp>
      <p:sp>
        <p:nvSpPr>
          <p:cNvPr name="Freeform 6" id="6"/>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6">
              <a:alphaModFix amt="31999"/>
            </a:blip>
            <a:stretch>
              <a:fillRect l="0" t="0" r="0" b="0"/>
            </a:stretch>
          </a:blipFill>
          <a:ln cap="sq">
            <a:noFill/>
            <a:prstDash val="solid"/>
            <a:miter/>
          </a:ln>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907505" y="-708406"/>
            <a:ext cx="16472991" cy="9259392"/>
          </a:xfrm>
          <a:custGeom>
            <a:avLst/>
            <a:gdLst/>
            <a:ahLst/>
            <a:cxnLst/>
            <a:rect r="r" b="b" t="t" l="l"/>
            <a:pathLst>
              <a:path h="9259392" w="16472991">
                <a:moveTo>
                  <a:pt x="0" y="0"/>
                </a:moveTo>
                <a:lnTo>
                  <a:pt x="16472990" y="0"/>
                </a:lnTo>
                <a:lnTo>
                  <a:pt x="16472990" y="9259392"/>
                </a:lnTo>
                <a:lnTo>
                  <a:pt x="0" y="925939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4" id="4"/>
          <p:cNvSpPr txBox="true"/>
          <p:nvPr/>
        </p:nvSpPr>
        <p:spPr>
          <a:xfrm rot="0">
            <a:off x="1186237" y="2225853"/>
            <a:ext cx="16073063" cy="6202680"/>
          </a:xfrm>
          <a:prstGeom prst="rect">
            <a:avLst/>
          </a:prstGeom>
        </p:spPr>
        <p:txBody>
          <a:bodyPr anchor="t" rtlCol="false" tIns="0" lIns="0" bIns="0" rIns="0">
            <a:spAutoFit/>
          </a:bodyPr>
          <a:lstStyle/>
          <a:p>
            <a:pPr algn="just">
              <a:lnSpc>
                <a:spcPts val="3809"/>
              </a:lnSpc>
            </a:pPr>
            <a:r>
              <a:rPr lang="en-US" sz="2999">
                <a:solidFill>
                  <a:srgbClr val="3F3F3F"/>
                </a:solidFill>
                <a:latin typeface="Arimo"/>
              </a:rPr>
              <a:t>We have utilised a layered architecture for our system. It enabled us to develop all layers simultaneously without worrying</a:t>
            </a:r>
            <a:r>
              <a:rPr lang="en-US" sz="2999">
                <a:solidFill>
                  <a:srgbClr val="3F3F3F"/>
                </a:solidFill>
                <a:latin typeface="Arimo"/>
              </a:rPr>
              <a:t> the other layers and improved efficiency, prevented bottlenecks &amp; saved development time</a:t>
            </a:r>
          </a:p>
          <a:p>
            <a:pPr algn="just">
              <a:lnSpc>
                <a:spcPts val="3809"/>
              </a:lnSpc>
            </a:pPr>
          </a:p>
          <a:p>
            <a:pPr algn="just">
              <a:lnSpc>
                <a:spcPts val="3809"/>
              </a:lnSpc>
            </a:pPr>
            <a:r>
              <a:rPr lang="en-US" sz="2999">
                <a:solidFill>
                  <a:srgbClr val="3F3F3F"/>
                </a:solidFill>
                <a:latin typeface="Arimo"/>
              </a:rPr>
              <a:t>As for the coding up the software we have used Python language and used Django framework for our backend. We used ReactJS, CSS, bootstrap and javascript for the frontend. </a:t>
            </a:r>
          </a:p>
          <a:p>
            <a:pPr algn="just">
              <a:lnSpc>
                <a:spcPts val="3809"/>
              </a:lnSpc>
            </a:pPr>
          </a:p>
          <a:p>
            <a:pPr algn="just">
              <a:lnSpc>
                <a:spcPts val="3809"/>
              </a:lnSpc>
            </a:pPr>
            <a:r>
              <a:rPr lang="en-US" sz="2999">
                <a:solidFill>
                  <a:srgbClr val="3F3F3F"/>
                </a:solidFill>
                <a:latin typeface="Arimo"/>
              </a:rPr>
              <a:t>The database system we opted for was MySQL since it provides a powerful, secure, fast, reliable and ACID-compliant relational database to store data that is easy to replicate.</a:t>
            </a:r>
          </a:p>
          <a:p>
            <a:pPr algn="just">
              <a:lnSpc>
                <a:spcPts val="3809"/>
              </a:lnSpc>
            </a:pPr>
          </a:p>
          <a:p>
            <a:pPr algn="just">
              <a:lnSpc>
                <a:spcPts val="3809"/>
              </a:lnSpc>
            </a:pPr>
            <a:r>
              <a:rPr lang="en-US" sz="2999">
                <a:solidFill>
                  <a:srgbClr val="3F3F3F"/>
                </a:solidFill>
                <a:latin typeface="Arimo"/>
              </a:rPr>
              <a:t>We chose GitHub because it allows for tracking changes to our code (version control) using Git, while also making it easy for our team to work together on projects from anywhere (distributed accessibility and collaboration).</a:t>
            </a:r>
          </a:p>
        </p:txBody>
      </p:sp>
      <p:sp>
        <p:nvSpPr>
          <p:cNvPr name="Freeform 5" id="5"/>
          <p:cNvSpPr/>
          <p:nvPr/>
        </p:nvSpPr>
        <p:spPr>
          <a:xfrm flipH="false" flipV="false" rot="-924459">
            <a:off x="580330" y="774263"/>
            <a:ext cx="980286" cy="980286"/>
          </a:xfrm>
          <a:custGeom>
            <a:avLst/>
            <a:gdLst/>
            <a:ahLst/>
            <a:cxnLst/>
            <a:rect r="r" b="b" t="t" l="l"/>
            <a:pathLst>
              <a:path h="980286" w="980286">
                <a:moveTo>
                  <a:pt x="0" y="0"/>
                </a:moveTo>
                <a:lnTo>
                  <a:pt x="980286" y="0"/>
                </a:lnTo>
                <a:lnTo>
                  <a:pt x="980286" y="980286"/>
                </a:lnTo>
                <a:lnTo>
                  <a:pt x="0" y="98028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6" id="6"/>
          <p:cNvSpPr txBox="true"/>
          <p:nvPr/>
        </p:nvSpPr>
        <p:spPr>
          <a:xfrm rot="0">
            <a:off x="1673224" y="692906"/>
            <a:ext cx="15707272" cy="1028699"/>
          </a:xfrm>
          <a:prstGeom prst="rect">
            <a:avLst/>
          </a:prstGeom>
        </p:spPr>
        <p:txBody>
          <a:bodyPr anchor="t" rtlCol="false" tIns="0" lIns="0" bIns="0" rIns="0">
            <a:spAutoFit/>
          </a:bodyPr>
          <a:lstStyle/>
          <a:p>
            <a:pPr algn="l">
              <a:lnSpc>
                <a:spcPts val="8400"/>
              </a:lnSpc>
            </a:pPr>
            <a:r>
              <a:rPr lang="en-US" sz="6000">
                <a:solidFill>
                  <a:srgbClr val="3F3F3F"/>
                </a:solidFill>
                <a:latin typeface="Playfair Display Bold"/>
              </a:rPr>
              <a:t>Key Design and Implementation Decisions</a:t>
            </a:r>
          </a:p>
        </p:txBody>
      </p:sp>
      <p:sp>
        <p:nvSpPr>
          <p:cNvPr name="TextBox 7" id="7"/>
          <p:cNvSpPr txBox="true"/>
          <p:nvPr/>
        </p:nvSpPr>
        <p:spPr>
          <a:xfrm rot="0">
            <a:off x="813911" y="2187753"/>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8" id="8"/>
          <p:cNvSpPr txBox="true"/>
          <p:nvPr/>
        </p:nvSpPr>
        <p:spPr>
          <a:xfrm rot="0">
            <a:off x="813911" y="4239816"/>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9" id="9"/>
          <p:cNvSpPr txBox="true"/>
          <p:nvPr/>
        </p:nvSpPr>
        <p:spPr>
          <a:xfrm rot="0">
            <a:off x="813911" y="5545157"/>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TextBox 10" id="10"/>
          <p:cNvSpPr txBox="true"/>
          <p:nvPr/>
        </p:nvSpPr>
        <p:spPr>
          <a:xfrm rot="0">
            <a:off x="800110" y="7064615"/>
            <a:ext cx="214789" cy="495567"/>
          </a:xfrm>
          <a:prstGeom prst="rect">
            <a:avLst/>
          </a:prstGeom>
        </p:spPr>
        <p:txBody>
          <a:bodyPr anchor="t" rtlCol="false" tIns="0" lIns="0" bIns="0" rIns="0">
            <a:spAutoFit/>
          </a:bodyPr>
          <a:lstStyle/>
          <a:p>
            <a:pPr algn="l">
              <a:lnSpc>
                <a:spcPts val="3919"/>
              </a:lnSpc>
            </a:pPr>
            <a:r>
              <a:rPr lang="en-US" sz="2799">
                <a:solidFill>
                  <a:srgbClr val="E48312"/>
                </a:solidFill>
                <a:ea typeface="Arimo"/>
              </a:rPr>
              <a:t>●</a:t>
            </a:r>
          </a:p>
        </p:txBody>
      </p:sp>
      <p:sp>
        <p:nvSpPr>
          <p:cNvPr name="Freeform 11" id="11"/>
          <p:cNvSpPr/>
          <p:nvPr/>
        </p:nvSpPr>
        <p:spPr>
          <a:xfrm flipH="false" flipV="false" rot="0">
            <a:off x="12443288" y="4959598"/>
            <a:ext cx="5844712" cy="4588099"/>
          </a:xfrm>
          <a:custGeom>
            <a:avLst/>
            <a:gdLst/>
            <a:ahLst/>
            <a:cxnLst/>
            <a:rect r="r" b="b" t="t" l="l"/>
            <a:pathLst>
              <a:path h="4588099" w="5844712">
                <a:moveTo>
                  <a:pt x="0" y="0"/>
                </a:moveTo>
                <a:lnTo>
                  <a:pt x="5844712" y="0"/>
                </a:lnTo>
                <a:lnTo>
                  <a:pt x="5844712" y="4588098"/>
                </a:lnTo>
                <a:lnTo>
                  <a:pt x="0" y="4588098"/>
                </a:lnTo>
                <a:lnTo>
                  <a:pt x="0" y="0"/>
                </a:lnTo>
                <a:close/>
              </a:path>
            </a:pathLst>
          </a:custGeom>
          <a:blipFill>
            <a:blip r:embed="rId8">
              <a:alphaModFix amt="31999"/>
            </a:blip>
            <a:stretch>
              <a:fillRect l="0" t="0" r="0" b="0"/>
            </a:stretch>
          </a:blipFill>
          <a:ln cap="sq">
            <a:noFill/>
            <a:prstDash val="solid"/>
            <a:miter/>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27006" y="9374467"/>
            <a:ext cx="18541994" cy="1039520"/>
          </a:xfrm>
          <a:custGeom>
            <a:avLst/>
            <a:gdLst/>
            <a:ahLst/>
            <a:cxnLst/>
            <a:rect r="r" b="b" t="t" l="l"/>
            <a:pathLst>
              <a:path h="1039520" w="18541994">
                <a:moveTo>
                  <a:pt x="0" y="0"/>
                </a:moveTo>
                <a:lnTo>
                  <a:pt x="18541993" y="0"/>
                </a:lnTo>
                <a:lnTo>
                  <a:pt x="18541993" y="1039520"/>
                </a:lnTo>
                <a:lnTo>
                  <a:pt x="0" y="103952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56731" y="-735819"/>
            <a:ext cx="15348814" cy="8627497"/>
          </a:xfrm>
          <a:custGeom>
            <a:avLst/>
            <a:gdLst/>
            <a:ahLst/>
            <a:cxnLst/>
            <a:rect r="r" b="b" t="t" l="l"/>
            <a:pathLst>
              <a:path h="8627497" w="15348814">
                <a:moveTo>
                  <a:pt x="0" y="0"/>
                </a:moveTo>
                <a:lnTo>
                  <a:pt x="15348814" y="0"/>
                </a:lnTo>
                <a:lnTo>
                  <a:pt x="15348814" y="8627497"/>
                </a:lnTo>
                <a:lnTo>
                  <a:pt x="0" y="862749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28031" y="405990"/>
            <a:ext cx="1028700" cy="1071562"/>
          </a:xfrm>
          <a:custGeom>
            <a:avLst/>
            <a:gdLst/>
            <a:ahLst/>
            <a:cxnLst/>
            <a:rect r="r" b="b" t="t" l="l"/>
            <a:pathLst>
              <a:path h="1071562" w="1028700">
                <a:moveTo>
                  <a:pt x="0" y="0"/>
                </a:moveTo>
                <a:lnTo>
                  <a:pt x="1028700" y="0"/>
                </a:lnTo>
                <a:lnTo>
                  <a:pt x="1028700" y="1071563"/>
                </a:lnTo>
                <a:lnTo>
                  <a:pt x="0" y="10715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3987429" y="5306128"/>
            <a:ext cx="5844712" cy="4588099"/>
          </a:xfrm>
          <a:custGeom>
            <a:avLst/>
            <a:gdLst/>
            <a:ahLst/>
            <a:cxnLst/>
            <a:rect r="r" b="b" t="t" l="l"/>
            <a:pathLst>
              <a:path h="4588099" w="5844712">
                <a:moveTo>
                  <a:pt x="0" y="0"/>
                </a:moveTo>
                <a:lnTo>
                  <a:pt x="5844712" y="0"/>
                </a:lnTo>
                <a:lnTo>
                  <a:pt x="5844712" y="4588099"/>
                </a:lnTo>
                <a:lnTo>
                  <a:pt x="0" y="4588099"/>
                </a:lnTo>
                <a:lnTo>
                  <a:pt x="0" y="0"/>
                </a:lnTo>
                <a:close/>
              </a:path>
            </a:pathLst>
          </a:custGeom>
          <a:blipFill>
            <a:blip r:embed="rId8">
              <a:alphaModFix amt="31999"/>
            </a:blip>
            <a:stretch>
              <a:fillRect l="0" t="0" r="0" b="0"/>
            </a:stretch>
          </a:blipFill>
          <a:ln cap="sq">
            <a:noFill/>
            <a:prstDash val="solid"/>
            <a:miter/>
          </a:ln>
        </p:spPr>
      </p:sp>
      <p:sp>
        <p:nvSpPr>
          <p:cNvPr name="Freeform 6" id="6"/>
          <p:cNvSpPr/>
          <p:nvPr/>
        </p:nvSpPr>
        <p:spPr>
          <a:xfrm flipH="false" flipV="false" rot="0">
            <a:off x="531275" y="2185177"/>
            <a:ext cx="13456153" cy="6756110"/>
          </a:xfrm>
          <a:custGeom>
            <a:avLst/>
            <a:gdLst/>
            <a:ahLst/>
            <a:cxnLst/>
            <a:rect r="r" b="b" t="t" l="l"/>
            <a:pathLst>
              <a:path h="6756110" w="13456153">
                <a:moveTo>
                  <a:pt x="0" y="0"/>
                </a:moveTo>
                <a:lnTo>
                  <a:pt x="13456154" y="0"/>
                </a:lnTo>
                <a:lnTo>
                  <a:pt x="13456154" y="6756110"/>
                </a:lnTo>
                <a:lnTo>
                  <a:pt x="0" y="6756110"/>
                </a:lnTo>
                <a:lnTo>
                  <a:pt x="0" y="0"/>
                </a:lnTo>
                <a:close/>
              </a:path>
            </a:pathLst>
          </a:custGeom>
          <a:blipFill>
            <a:blip r:embed="rId9"/>
            <a:stretch>
              <a:fillRect l="0" t="0" r="0" b="0"/>
            </a:stretch>
          </a:blipFill>
        </p:spPr>
      </p:sp>
      <p:sp>
        <p:nvSpPr>
          <p:cNvPr name="TextBox 7" id="7"/>
          <p:cNvSpPr txBox="true"/>
          <p:nvPr/>
        </p:nvSpPr>
        <p:spPr>
          <a:xfrm rot="0">
            <a:off x="1521369" y="465547"/>
            <a:ext cx="13316859" cy="1012005"/>
          </a:xfrm>
          <a:prstGeom prst="rect">
            <a:avLst/>
          </a:prstGeom>
        </p:spPr>
        <p:txBody>
          <a:bodyPr anchor="t" rtlCol="false" tIns="0" lIns="0" bIns="0" rIns="0">
            <a:spAutoFit/>
          </a:bodyPr>
          <a:lstStyle/>
          <a:p>
            <a:pPr algn="l">
              <a:lnSpc>
                <a:spcPts val="8270"/>
              </a:lnSpc>
            </a:pPr>
            <a:r>
              <a:rPr lang="en-US" sz="5907">
                <a:solidFill>
                  <a:srgbClr val="3F3F3F"/>
                </a:solidFill>
                <a:latin typeface="Playfair Display Bold"/>
              </a:rPr>
              <a:t>Application Demo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DAGCuGkx3WY</dc:identifier>
  <dcterms:modified xsi:type="dcterms:W3CDTF">2011-08-01T06:04:30Z</dcterms:modified>
  <cp:revision>1</cp:revision>
  <dc:title>Copy of Acknowledgements</dc:title>
</cp:coreProperties>
</file>

<file path=docProps/thumbnail.jpeg>
</file>